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269" r:id="rId2"/>
    <p:sldId id="669" r:id="rId3"/>
    <p:sldId id="611" r:id="rId4"/>
    <p:sldId id="644" r:id="rId5"/>
    <p:sldId id="642" r:id="rId6"/>
    <p:sldId id="568" r:id="rId7"/>
    <p:sldId id="649" r:id="rId8"/>
    <p:sldId id="643" r:id="rId9"/>
    <p:sldId id="612" r:id="rId10"/>
    <p:sldId id="650" r:id="rId11"/>
    <p:sldId id="288" r:id="rId12"/>
    <p:sldId id="652" r:id="rId13"/>
    <p:sldId id="671" r:id="rId14"/>
    <p:sldId id="597" r:id="rId15"/>
    <p:sldId id="618" r:id="rId16"/>
    <p:sldId id="648" r:id="rId17"/>
    <p:sldId id="621" r:id="rId18"/>
    <p:sldId id="673" r:id="rId19"/>
    <p:sldId id="632" r:id="rId20"/>
    <p:sldId id="577" r:id="rId21"/>
    <p:sldId id="615" r:id="rId22"/>
    <p:sldId id="291" r:id="rId23"/>
    <p:sldId id="270" r:id="rId24"/>
    <p:sldId id="271" r:id="rId25"/>
    <p:sldId id="670" r:id="rId26"/>
    <p:sldId id="273" r:id="rId27"/>
    <p:sldId id="634" r:id="rId28"/>
    <p:sldId id="674" r:id="rId29"/>
    <p:sldId id="593" r:id="rId30"/>
    <p:sldId id="672" r:id="rId31"/>
    <p:sldId id="635" r:id="rId32"/>
    <p:sldId id="636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ek, Matthew" initials="TM" lastIdx="8" clrIdx="0">
    <p:extLst>
      <p:ext uri="{19B8F6BF-5375-455C-9EA6-DF929625EA0E}">
        <p15:presenceInfo xmlns:p15="http://schemas.microsoft.com/office/powerpoint/2012/main" userId="S-1-5-21-15365455-1894414796-1560228694-94989" providerId="AD"/>
      </p:ext>
    </p:extLst>
  </p:cmAuthor>
  <p:cmAuthor id="2" name="Fitzgerald, Julie S CTR DARPA (USA)" initials="FJSCD(" lastIdx="12" clrIdx="1">
    <p:extLst>
      <p:ext uri="{19B8F6BF-5375-455C-9EA6-DF929625EA0E}">
        <p15:presenceInfo xmlns:p15="http://schemas.microsoft.com/office/powerpoint/2012/main" userId="S-1-5-21-15365455-1894414796-1560228694-43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5A98B"/>
    <a:srgbClr val="DCE6F2"/>
    <a:srgbClr val="B7B7B7"/>
    <a:srgbClr val="A4A4A6"/>
    <a:srgbClr val="A3A3A4"/>
    <a:srgbClr val="C4C4C5"/>
    <a:srgbClr val="FFF233"/>
    <a:srgbClr val="AFCAFB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4" autoAdjust="0"/>
    <p:restoredTop sz="95634" autoAdjust="0"/>
  </p:normalViewPr>
  <p:slideViewPr>
    <p:cSldViewPr snapToGrid="0" showGuides="1">
      <p:cViewPr varScale="1">
        <p:scale>
          <a:sx n="150" d="100"/>
          <a:sy n="150" d="100"/>
        </p:scale>
        <p:origin x="114" y="114"/>
      </p:cViewPr>
      <p:guideLst>
        <p:guide orient="horz" pos="6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9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1\I2O\Program%20Managers\mturek\New%20Starts\ITM\ITM%20NSP%20Presentations\Triage-accuracy-v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Nurse Triage Accuracy (Tam</a:t>
            </a:r>
            <a:r>
              <a:rPr lang="en-US" baseline="0" dirty="0"/>
              <a:t> et al. 2018 meta-analysis)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Triage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B7E375-BFEB-450C-9B60-7D7E2C8B09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D9B-4C9E-8447-6576BD3B14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EC8F3E-C5E8-493D-A8A9-15E149DC09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D9B-4C9E-8447-6576BD3B14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E1390B-9F59-4A9E-A8A3-4A4121C8EC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D9B-4C9E-8447-6576BD3B14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FB08E33-427B-4F48-95A2-1A370BFC47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D9B-4C9E-8447-6576BD3B14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7E34820-4E0F-4FE7-9C0E-3E6761CD6D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D9B-4C9E-8447-6576BD3B14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B782CCE-89FB-4458-9C24-D8FAB72C0B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D9B-4C9E-8447-6576BD3B14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1365DB7-C1F3-4126-B9FB-D5CA195B04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D9B-4C9E-8447-6576BD3B149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519FDED-ECB5-42BF-A4B4-61D1FC9D80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D9B-4C9E-8447-6576BD3B149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66F250E-0D54-4B7B-B842-C452F701AE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D9B-4C9E-8447-6576BD3B1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Olofsson et al. 2009</c:v>
                </c:pt>
                <c:pt idx="1">
                  <c:v>Chen at al. 2010</c:v>
                </c:pt>
                <c:pt idx="2">
                  <c:v>Dalwai et al. 2014</c:v>
                </c:pt>
                <c:pt idx="3">
                  <c:v>Martin et al. 2014</c:v>
                </c:pt>
                <c:pt idx="4">
                  <c:v>Jordi et al. 2015</c:v>
                </c:pt>
                <c:pt idx="5">
                  <c:v>Goldstein et al. 2017</c:v>
                </c:pt>
                <c:pt idx="6">
                  <c:v>Hinson et al. 2018</c:v>
                </c:pt>
                <c:pt idx="7">
                  <c:v>Rahmani et al. 2018</c:v>
                </c:pt>
                <c:pt idx="8">
                  <c:v>Mistry et al. 2018</c:v>
                </c:pt>
              </c:strCache>
            </c:strRef>
          </c:cat>
          <c:val>
            <c:numRef>
              <c:f>Sheet1!$E$2:$E$10</c:f>
              <c:numCache>
                <c:formatCode>0.0</c:formatCode>
                <c:ptCount val="9"/>
                <c:pt idx="0">
                  <c:v>73</c:v>
                </c:pt>
                <c:pt idx="1">
                  <c:v>56.2</c:v>
                </c:pt>
                <c:pt idx="2">
                  <c:v>70.099999999999994</c:v>
                </c:pt>
                <c:pt idx="3">
                  <c:v>58.7</c:v>
                </c:pt>
                <c:pt idx="4">
                  <c:v>59.6</c:v>
                </c:pt>
                <c:pt idx="5">
                  <c:v>68.3</c:v>
                </c:pt>
                <c:pt idx="6">
                  <c:v>82.9</c:v>
                </c:pt>
                <c:pt idx="7">
                  <c:v>76.900000000000006</c:v>
                </c:pt>
                <c:pt idx="8">
                  <c:v>59.733333333333327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Sheet1!$F$2:$F$10</c15:f>
                <c15:dlblRangeCache>
                  <c:ptCount val="9"/>
                  <c:pt idx="0">
                    <c:v>Sweden (S)</c:v>
                  </c:pt>
                  <c:pt idx="1">
                    <c:v>Taiwan (S)</c:v>
                  </c:pt>
                  <c:pt idx="2">
                    <c:v>Pakistan (S)</c:v>
                  </c:pt>
                  <c:pt idx="3">
                    <c:v>USA (R) </c:v>
                  </c:pt>
                  <c:pt idx="4">
                    <c:v>Switzerland (S)</c:v>
                  </c:pt>
                  <c:pt idx="5">
                    <c:v>South Africa (R) </c:v>
                  </c:pt>
                  <c:pt idx="6">
                    <c:v>Brazil (R) </c:v>
                  </c:pt>
                  <c:pt idx="7">
                    <c:v>Iran (R) </c:v>
                  </c:pt>
                  <c:pt idx="8">
                    <c:v>UAE, Brazil, USA (S)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D9B-4C9E-8447-6576BD3B1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445392"/>
        <c:axId val="466447688"/>
      </c:barChart>
      <c:catAx>
        <c:axId val="466445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447688"/>
        <c:crosses val="autoZero"/>
        <c:auto val="1"/>
        <c:lblAlgn val="ctr"/>
        <c:lblOffset val="100"/>
        <c:noMultiLvlLbl val="0"/>
      </c:catAx>
      <c:valAx>
        <c:axId val="466447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Triage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44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0.45572</cdr:x>
      <cdr:y>0.41878</cdr:y>
    </cdr:from>
    <cdr:to>
      <cdr:x>0.54428</cdr:x>
      <cdr:y>0.58122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6645C9-0321-4E12-8D96-19B4ADE7A434}"/>
            </a:ext>
          </a:extLst>
        </cdr:cNvPr>
        <cdr:cNvSpPr txBox="1"/>
      </cdr:nvSpPr>
      <cdr:spPr>
        <a:xfrm xmlns:a="http://schemas.openxmlformats.org/drawingml/2006/main">
          <a:off x="4705350" y="23574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0.87362</cdr:x>
      <cdr:y>0.07953</cdr:y>
    </cdr:from>
    <cdr:to>
      <cdr:x>0.98893</cdr:x>
      <cdr:y>0.15567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8127E4A-8EBF-430A-9F72-E3D1FD8A6DB7}"/>
            </a:ext>
          </a:extLst>
        </cdr:cNvPr>
        <cdr:cNvSpPr txBox="1"/>
      </cdr:nvSpPr>
      <cdr:spPr>
        <a:xfrm xmlns:a="http://schemas.openxmlformats.org/drawingml/2006/main">
          <a:off x="9020174" y="447675"/>
          <a:ext cx="1190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(S) - Scenario</a:t>
          </a:r>
        </a:p>
        <a:p xmlns:a="http://schemas.openxmlformats.org/drawingml/2006/main">
          <a:r>
            <a:rPr lang="en-US" sz="1000" dirty="0"/>
            <a:t>(R) - Retrospective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3/18/2022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953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648200"/>
            <a:ext cx="5608320" cy="39509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Distribution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4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8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37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4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9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1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9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2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3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0167" y="1456511"/>
            <a:ext cx="10363200" cy="457200"/>
          </a:xfrm>
        </p:spPr>
        <p:txBody>
          <a:bodyPr anchor="b" anchorCtr="0"/>
          <a:lstStyle>
            <a:lvl1pPr algn="ctr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1752600"/>
          </a:xfrm>
        </p:spPr>
        <p:txBody>
          <a:bodyPr/>
          <a:lstStyle>
            <a:lvl1pPr marL="0" indent="0" algn="ctr"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8000" y="19796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4195" y="4049487"/>
            <a:ext cx="8524567" cy="720221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“Briefing prepared for”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3367" y="4790049"/>
            <a:ext cx="4876799" cy="322825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81" y="5167034"/>
            <a:ext cx="1722970" cy="10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4" y="1066800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3975" y="1066800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6193970" y="3521528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05976" y="3529693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594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ix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616857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8120743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8128000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376059" y="3537858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688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713516" y="1066801"/>
            <a:ext cx="6970485" cy="481148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51422" y="1763489"/>
            <a:ext cx="3831468" cy="41150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62002" y="1066800"/>
            <a:ext cx="3828143" cy="696687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965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50365" y="3979891"/>
            <a:ext cx="303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www.darpa.mil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4" y="2151075"/>
            <a:ext cx="3030308" cy="18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PE: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1392061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PROJECT: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3009902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RDDS PG #: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3" y="1100945"/>
            <a:ext cx="992009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38766" y="1100946"/>
            <a:ext cx="66953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30131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19973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096341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79800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11079800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FY20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10101659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FY19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9123517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455863" algn="l"/>
              </a:tabLst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455863" algn="l"/>
              </a:tabLst>
              <a:defRPr/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9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26293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1" y="1100945"/>
            <a:ext cx="1987296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203771" y="1100946"/>
            <a:ext cx="16581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851173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22068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11545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95004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376359" y="1109506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819654" y="110950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085197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FY20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106128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FY19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913060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FY18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15524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PROJECT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115229" y="874914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0111545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1095004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8124905" y="112194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1" hasCustomPrompt="1"/>
          </p:nvPr>
        </p:nvSpPr>
        <p:spPr>
          <a:xfrm>
            <a:off x="8124905" y="874688"/>
            <a:ext cx="975360" cy="228600"/>
          </a:xfrm>
        </p:spPr>
        <p:txBody>
          <a:bodyPr/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410579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70"/>
          <p:cNvSpPr>
            <a:spLocks noGrp="1"/>
          </p:cNvSpPr>
          <p:nvPr>
            <p:ph type="body" sz="quarter" idx="49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60" name="Text Placeholder 67"/>
          <p:cNvSpPr>
            <a:spLocks noGrp="1"/>
          </p:cNvSpPr>
          <p:nvPr>
            <p:ph type="body" sz="quarter" idx="43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 userDrawn="1"/>
        </p:nvSpPr>
        <p:spPr>
          <a:xfrm>
            <a:off x="2953687" y="1124895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01886" y="1115063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4472" y="1095399"/>
            <a:ext cx="2764371" cy="246221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baseline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68343" y="1095399"/>
            <a:ext cx="22972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934856" y="1105231"/>
            <a:ext cx="1213629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dirty="0">
                <a:latin typeface="+mn-lt"/>
                <a:cs typeface="+mn-cs"/>
              </a:defRPr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-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310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06128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851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91310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10106128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3" hasCustomPrompt="1"/>
          </p:nvPr>
        </p:nvSpPr>
        <p:spPr>
          <a:xfrm>
            <a:off x="110851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851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06128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FY19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1310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FY18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8152193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PROJECT</a:t>
            </a:r>
          </a:p>
        </p:txBody>
      </p:sp>
      <p:sp>
        <p:nvSpPr>
          <p:cNvPr id="46" name="Text Placeholder 39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8152193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48" name="Text Placeholder 39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152193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49" name="Text Placeholder 39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1310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0" name="Text Placeholder 39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0106620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1" name="Text Placeholder 39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10851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2" name="Text Placeholder 39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152193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73"/>
          <p:cNvSpPr>
            <a:spLocks noGrp="1"/>
          </p:cNvSpPr>
          <p:nvPr>
            <p:ph type="body" sz="quarter" idx="40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5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6214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2603497" y="-1333497"/>
            <a:ext cx="6400803" cy="9525001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5400000">
            <a:off x="-2447443" y="3228446"/>
            <a:ext cx="5546817" cy="397933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56713" y="6309160"/>
            <a:ext cx="530038" cy="389469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5400000">
            <a:off x="9074222" y="3657674"/>
            <a:ext cx="5041761" cy="901700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H="1">
            <a:off x="11022546" y="228601"/>
            <a:ext cx="2117" cy="6410325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4382" y="442948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352798"/>
            <a:ext cx="10363200" cy="465138"/>
          </a:xfrm>
        </p:spPr>
        <p:txBody>
          <a:bodyPr/>
          <a:lstStyle>
            <a:lvl1pPr algn="ctr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4329372"/>
            <a:ext cx="10363200" cy="1461828"/>
          </a:xfrm>
        </p:spPr>
        <p:txBody>
          <a:bodyPr anchor="t"/>
          <a:lstStyle>
            <a:lvl1pPr algn="l">
              <a:defRPr sz="24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4341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2629" y="2954111"/>
            <a:ext cx="10363200" cy="1379538"/>
          </a:xfrm>
        </p:spPr>
        <p:txBody>
          <a:bodyPr anchor="b"/>
          <a:lstStyle>
            <a:lvl1pPr algn="l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558800" y="1143000"/>
            <a:ext cx="110744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199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5814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32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7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49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81280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501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219200"/>
            <a:ext cx="1117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0" y="6550026"/>
            <a:ext cx="8636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3240" y="6553200"/>
            <a:ext cx="1016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2163233" y="152400"/>
            <a:ext cx="9520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4E2C-28A1-4ACF-BE1C-DC6E3E3FF6B4}" type="datetimeFigureOut">
              <a:rPr lang="en-US" smtClean="0"/>
              <a:t>3/18/2022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0" r:id="rId4"/>
    <p:sldLayoutId id="2147483721" r:id="rId5"/>
    <p:sldLayoutId id="2147483723" r:id="rId6"/>
    <p:sldLayoutId id="2147483725" r:id="rId7"/>
    <p:sldLayoutId id="2147483726" r:id="rId8"/>
    <p:sldLayoutId id="2147483729" r:id="rId9"/>
    <p:sldLayoutId id="2147483728" r:id="rId10"/>
    <p:sldLayoutId id="2147483727" r:id="rId11"/>
    <p:sldLayoutId id="2147483730" r:id="rId12"/>
    <p:sldLayoutId id="2147483731" r:id="rId13"/>
    <p:sldLayoutId id="2147483757" r:id="rId14"/>
    <p:sldLayoutId id="2147483758" r:id="rId15"/>
    <p:sldLayoutId id="2147483759" r:id="rId16"/>
    <p:sldLayoutId id="2147483754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US_Navy_110903-N-PB383-108_Hospital_Corpsmen_conduct_medical_triage_training_on_a_simulated_patient_aboard_the_amphibious_transport_dock_ship_USS_N.jp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Visitors_watch_a_multinational_medical_response_team_carry_a_simulated_natural_disaster_casualty_during_Immediate_Response_2014_in_Postojna,_Slovenia,_Aug._27,_2014_140827-A-LR291-002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commons.wikimedia.org/wiki/File:Visitors_watch_a_multinational_medical_response_team_carry_a_simulated_natural_disaster_casualty_during_Immediate_Response_2014_in_Postojna,_Slovenia,_Aug._27,_2014_140827-A-LR291-002.jpg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doctor-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ITM@darpa.mil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The Moment (ITM)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Turek, Ph.D.</a:t>
            </a:r>
          </a:p>
          <a:p>
            <a:r>
              <a:rPr lang="en-US" dirty="0"/>
              <a:t>Program Manager, Defense Sciences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9E523-A80B-4325-9563-6E9B4FCBC5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4195" y="4080387"/>
            <a:ext cx="8524567" cy="689321"/>
          </a:xfrm>
        </p:spPr>
        <p:txBody>
          <a:bodyPr/>
          <a:lstStyle/>
          <a:p>
            <a:r>
              <a:rPr lang="en-US" sz="2000" dirty="0"/>
              <a:t>Briefing prepared for: Proposers Day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C17EDE-6207-430B-9F7C-3D55639763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7924121-EB03-4874-9B7B-088344C544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58880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E7E9F3-E08E-4325-A832-D86F77C19900}"/>
              </a:ext>
            </a:extLst>
          </p:cNvPr>
          <p:cNvSpPr/>
          <p:nvPr/>
        </p:nvSpPr>
        <p:spPr>
          <a:xfrm>
            <a:off x="92700" y="878312"/>
            <a:ext cx="8007928" cy="566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4B19F8-058C-436A-A5DD-33B679F68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151418"/>
            <a:ext cx="8813758" cy="612648"/>
          </a:xfrm>
        </p:spPr>
        <p:txBody>
          <a:bodyPr>
            <a:noAutofit/>
          </a:bodyPr>
          <a:lstStyle/>
          <a:p>
            <a:r>
              <a:rPr lang="en-US" sz="2000" dirty="0"/>
              <a:t>Notional decision maker characterization framework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DE9E7-CDDB-45F6-B485-B48D2BFCE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A64D3-56F2-4328-B8ED-5DC3D15C539F}"/>
              </a:ext>
            </a:extLst>
          </p:cNvPr>
          <p:cNvGrpSpPr/>
          <p:nvPr/>
        </p:nvGrpSpPr>
        <p:grpSpPr>
          <a:xfrm>
            <a:off x="98498" y="4038340"/>
            <a:ext cx="4315497" cy="1522041"/>
            <a:chOff x="7423912" y="4270405"/>
            <a:chExt cx="4315497" cy="152204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558080-F710-4459-A012-384DEEBE8570}"/>
                </a:ext>
              </a:extLst>
            </p:cNvPr>
            <p:cNvSpPr txBox="1"/>
            <p:nvPr/>
          </p:nvSpPr>
          <p:spPr>
            <a:xfrm>
              <a:off x="7874224" y="5146115"/>
              <a:ext cx="3394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Trusted, reference human decision-makers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3D47B23-68C8-4D07-9417-CB16A9800CFD}"/>
                </a:ext>
              </a:extLst>
            </p:cNvPr>
            <p:cNvGrpSpPr/>
            <p:nvPr/>
          </p:nvGrpSpPr>
          <p:grpSpPr>
            <a:xfrm>
              <a:off x="7423912" y="4270405"/>
              <a:ext cx="4315497" cy="939216"/>
              <a:chOff x="7219926" y="3377077"/>
              <a:chExt cx="4315497" cy="93921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F613A91-709E-4893-820D-688C545FC238}"/>
                  </a:ext>
                </a:extLst>
              </p:cNvPr>
              <p:cNvSpPr/>
              <p:nvPr/>
            </p:nvSpPr>
            <p:spPr>
              <a:xfrm>
                <a:off x="7219926" y="3377077"/>
                <a:ext cx="4315497" cy="939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C8861F9-E8F5-44C7-B5C7-F5C90C98B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7311905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BFE3077-4747-45AE-BE6A-484BD4A55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8160361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8B24F6DD-8CC2-43FB-A71C-F9FEC41F3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9008817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983F41C-2A15-4C04-AD9B-42DA18DC1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9857273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9367B51A-D611-4827-B71F-4B22B3912B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10705730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D6C9098-A050-41A8-8BE6-6579355A1E38}"/>
              </a:ext>
            </a:extLst>
          </p:cNvPr>
          <p:cNvSpPr txBox="1"/>
          <p:nvPr/>
        </p:nvSpPr>
        <p:spPr>
          <a:xfrm>
            <a:off x="1087698" y="3642653"/>
            <a:ext cx="103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Responses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A0E5F3AD-5F14-4CDC-8DCD-F91A999775B9}"/>
              </a:ext>
            </a:extLst>
          </p:cNvPr>
          <p:cNvSpPr txBox="1"/>
          <p:nvPr/>
        </p:nvSpPr>
        <p:spPr>
          <a:xfrm>
            <a:off x="602211" y="2228888"/>
            <a:ext cx="118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Decision-maker descriptors</a:t>
            </a:r>
          </a:p>
        </p:txBody>
      </p:sp>
      <p:sp>
        <p:nvSpPr>
          <p:cNvPr id="1036" name="Arrow: Down 1035">
            <a:extLst>
              <a:ext uri="{FF2B5EF4-FFF2-40B4-BE49-F238E27FC236}">
                <a16:creationId xmlns:a16="http://schemas.microsoft.com/office/drawing/2014/main" id="{0B2D5F51-A091-48E6-AE95-A797F85D9E7A}"/>
              </a:ext>
            </a:extLst>
          </p:cNvPr>
          <p:cNvSpPr/>
          <p:nvPr/>
        </p:nvSpPr>
        <p:spPr>
          <a:xfrm flipV="1">
            <a:off x="2033451" y="1835456"/>
            <a:ext cx="445591" cy="31051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C5B2061-8965-45BE-BDC8-3D72420E7C6A}"/>
              </a:ext>
            </a:extLst>
          </p:cNvPr>
          <p:cNvGrpSpPr/>
          <p:nvPr/>
        </p:nvGrpSpPr>
        <p:grpSpPr>
          <a:xfrm>
            <a:off x="1824239" y="2266582"/>
            <a:ext cx="864014" cy="457201"/>
            <a:chOff x="8397209" y="2526084"/>
            <a:chExt cx="1269745" cy="67189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BF5BC2-99B2-4209-B455-4C0CCF5696D1}"/>
                </a:ext>
              </a:extLst>
            </p:cNvPr>
            <p:cNvSpPr/>
            <p:nvPr/>
          </p:nvSpPr>
          <p:spPr>
            <a:xfrm>
              <a:off x="8397209" y="2526084"/>
              <a:ext cx="134379" cy="671896"/>
            </a:xfrm>
            <a:prstGeom prst="rect">
              <a:avLst/>
            </a:prstGeom>
            <a:pattFill prst="dkUp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B50D79-C7A2-493B-8BA6-1C3F95E7F455}"/>
                </a:ext>
              </a:extLst>
            </p:cNvPr>
            <p:cNvSpPr/>
            <p:nvPr/>
          </p:nvSpPr>
          <p:spPr>
            <a:xfrm>
              <a:off x="8681050" y="2526084"/>
              <a:ext cx="134379" cy="671896"/>
            </a:xfrm>
            <a:prstGeom prst="rect">
              <a:avLst/>
            </a:prstGeom>
            <a:pattFill prst="dk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B3FED8-B430-468B-8147-4629369B0212}"/>
                </a:ext>
              </a:extLst>
            </p:cNvPr>
            <p:cNvSpPr/>
            <p:nvPr/>
          </p:nvSpPr>
          <p:spPr>
            <a:xfrm>
              <a:off x="8964889" y="2526084"/>
              <a:ext cx="134379" cy="671896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A496C72-4AD9-468F-BA68-083E65FFA60A}"/>
                </a:ext>
              </a:extLst>
            </p:cNvPr>
            <p:cNvSpPr/>
            <p:nvPr/>
          </p:nvSpPr>
          <p:spPr>
            <a:xfrm>
              <a:off x="9248736" y="2526085"/>
              <a:ext cx="134379" cy="671896"/>
            </a:xfrm>
            <a:prstGeom prst="rect">
              <a:avLst/>
            </a:prstGeom>
            <a:pattFill prst="ltVert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880CA9D-63D5-46E6-B477-EF2BD97A98B3}"/>
                </a:ext>
              </a:extLst>
            </p:cNvPr>
            <p:cNvSpPr/>
            <p:nvPr/>
          </p:nvSpPr>
          <p:spPr>
            <a:xfrm>
              <a:off x="9532575" y="2526084"/>
              <a:ext cx="134379" cy="671896"/>
            </a:xfrm>
            <a:prstGeom prst="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E0546117-6FD0-4D10-803D-1E249B125D4F}"/>
              </a:ext>
            </a:extLst>
          </p:cNvPr>
          <p:cNvSpPr/>
          <p:nvPr/>
        </p:nvSpPr>
        <p:spPr>
          <a:xfrm>
            <a:off x="1504291" y="2795139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Descriptor computation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60DBC69E-13C1-45F7-B868-472F08BF5D46}"/>
              </a:ext>
            </a:extLst>
          </p:cNvPr>
          <p:cNvSpPr/>
          <p:nvPr/>
        </p:nvSpPr>
        <p:spPr>
          <a:xfrm flipV="1">
            <a:off x="2070954" y="3571208"/>
            <a:ext cx="370585" cy="4329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F18799-8A70-4E74-9F35-01FFDE625E97}"/>
              </a:ext>
            </a:extLst>
          </p:cNvPr>
          <p:cNvSpPr/>
          <p:nvPr/>
        </p:nvSpPr>
        <p:spPr>
          <a:xfrm>
            <a:off x="1504291" y="1079721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Distribution estimation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038EAD-8D37-4488-8011-8BFD21C348D6}"/>
              </a:ext>
            </a:extLst>
          </p:cNvPr>
          <p:cNvGrpSpPr/>
          <p:nvPr/>
        </p:nvGrpSpPr>
        <p:grpSpPr>
          <a:xfrm>
            <a:off x="1580731" y="4469848"/>
            <a:ext cx="3844434" cy="1990301"/>
            <a:chOff x="3657254" y="4701913"/>
            <a:chExt cx="3844434" cy="199030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4C717B-EDA5-4E5B-8946-190135C77314}"/>
                </a:ext>
              </a:extLst>
            </p:cNvPr>
            <p:cNvSpPr/>
            <p:nvPr/>
          </p:nvSpPr>
          <p:spPr>
            <a:xfrm>
              <a:off x="6207507" y="4950285"/>
              <a:ext cx="822960" cy="922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Arrow: Down 87">
              <a:extLst>
                <a:ext uri="{FF2B5EF4-FFF2-40B4-BE49-F238E27FC236}">
                  <a16:creationId xmlns:a16="http://schemas.microsoft.com/office/drawing/2014/main" id="{AE091F28-3E1B-4FCB-AE89-1A53BAA0D887}"/>
                </a:ext>
              </a:extLst>
            </p:cNvPr>
            <p:cNvSpPr/>
            <p:nvPr/>
          </p:nvSpPr>
          <p:spPr>
            <a:xfrm flipV="1">
              <a:off x="6696874" y="5817670"/>
              <a:ext cx="198620" cy="22942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4F3532-F6E3-4930-A7E6-BD111AD0896D}"/>
                </a:ext>
              </a:extLst>
            </p:cNvPr>
            <p:cNvGrpSpPr/>
            <p:nvPr/>
          </p:nvGrpSpPr>
          <p:grpSpPr>
            <a:xfrm>
              <a:off x="6638420" y="4927160"/>
              <a:ext cx="291452" cy="393260"/>
              <a:chOff x="6141047" y="4776258"/>
              <a:chExt cx="576080" cy="77731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7C1F54-860E-409A-BD2C-F43BA9698082}"/>
                  </a:ext>
                </a:extLst>
              </p:cNvPr>
              <p:cNvSpPr/>
              <p:nvPr/>
            </p:nvSpPr>
            <p:spPr>
              <a:xfrm>
                <a:off x="6349416" y="4776258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24AF78-1798-4E3E-AC16-017EC438F0EB}"/>
                  </a:ext>
                </a:extLst>
              </p:cNvPr>
              <p:cNvSpPr/>
              <p:nvPr/>
            </p:nvSpPr>
            <p:spPr>
              <a:xfrm>
                <a:off x="6293034" y="4830751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5BB58A-86B4-443D-ACBD-17D942AAC283}"/>
                  </a:ext>
                </a:extLst>
              </p:cNvPr>
              <p:cNvSpPr/>
              <p:nvPr/>
            </p:nvSpPr>
            <p:spPr>
              <a:xfrm>
                <a:off x="6246457" y="4885244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556CA2-4733-4036-B7F5-43B8B25D83E6}"/>
                  </a:ext>
                </a:extLst>
              </p:cNvPr>
              <p:cNvSpPr/>
              <p:nvPr/>
            </p:nvSpPr>
            <p:spPr>
              <a:xfrm>
                <a:off x="6199881" y="4949351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44AC77-D1D7-4E58-8A1D-3E3CFE8A5D63}"/>
                  </a:ext>
                </a:extLst>
              </p:cNvPr>
              <p:cNvSpPr/>
              <p:nvPr/>
            </p:nvSpPr>
            <p:spPr>
              <a:xfrm>
                <a:off x="6141047" y="4994651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1E20C6-2E84-4136-8D3B-8C49CD693E23}"/>
                </a:ext>
              </a:extLst>
            </p:cNvPr>
            <p:cNvSpPr txBox="1"/>
            <p:nvPr/>
          </p:nvSpPr>
          <p:spPr>
            <a:xfrm>
              <a:off x="6224350" y="5337997"/>
              <a:ext cx="1185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Scenario probes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CAB731-DD48-4C9B-87AA-C01E16C8FB00}"/>
                </a:ext>
              </a:extLst>
            </p:cNvPr>
            <p:cNvSpPr txBox="1"/>
            <p:nvPr/>
          </p:nvSpPr>
          <p:spPr>
            <a:xfrm>
              <a:off x="3657254" y="5861217"/>
              <a:ext cx="2400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Scenarios include complex, multi-step decisions and are designed to elicit responses that characterize a decision-maker.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2510CE8-0CCF-4F14-96B8-373C84EB3B54}"/>
                </a:ext>
              </a:extLst>
            </p:cNvPr>
            <p:cNvSpPr/>
            <p:nvPr/>
          </p:nvSpPr>
          <p:spPr>
            <a:xfrm>
              <a:off x="6073621" y="6117133"/>
              <a:ext cx="1428067" cy="555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Scenario &amp; probe design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5792089E-08F7-48D8-B2B2-26FFDDE5FA7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6518317" y="4626614"/>
              <a:ext cx="214716" cy="365313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8B6A855-F0C1-45D5-BAF8-D12D471C502E}"/>
              </a:ext>
            </a:extLst>
          </p:cNvPr>
          <p:cNvSpPr/>
          <p:nvPr/>
        </p:nvSpPr>
        <p:spPr>
          <a:xfrm>
            <a:off x="6831838" y="2263838"/>
            <a:ext cx="9144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26648391-E993-48E1-8ACF-9EB9A74C6D45}"/>
              </a:ext>
            </a:extLst>
          </p:cNvPr>
          <p:cNvSpPr txBox="1"/>
          <p:nvPr/>
        </p:nvSpPr>
        <p:spPr>
          <a:xfrm>
            <a:off x="6596080" y="1342196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comparison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B1AC1781-91DD-411C-A438-75CED3DA3BA2}"/>
              </a:ext>
            </a:extLst>
          </p:cNvPr>
          <p:cNvCxnSpPr>
            <a:cxnSpLocks/>
            <a:endCxn id="68" idx="1"/>
          </p:cNvCxnSpPr>
          <p:nvPr/>
        </p:nvCxnSpPr>
        <p:spPr bwMode="auto">
          <a:xfrm flipV="1">
            <a:off x="4775094" y="4460595"/>
            <a:ext cx="1304789" cy="293622"/>
          </a:xfrm>
          <a:prstGeom prst="bentConnector3">
            <a:avLst>
              <a:gd name="adj1" fmla="val 2307"/>
            </a:avLst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90F27C9-D78F-4D12-9B6D-40F19361A8D3}"/>
              </a:ext>
            </a:extLst>
          </p:cNvPr>
          <p:cNvSpPr/>
          <p:nvPr/>
        </p:nvSpPr>
        <p:spPr>
          <a:xfrm>
            <a:off x="6079883" y="4113123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Algorithmic decision-maker under test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FFFC52C-42EC-44F2-8B1A-B87C82B93CB7}"/>
              </a:ext>
            </a:extLst>
          </p:cNvPr>
          <p:cNvSpPr/>
          <p:nvPr/>
        </p:nvSpPr>
        <p:spPr>
          <a:xfrm>
            <a:off x="6130137" y="2792499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Descriptor computation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4F910-1C9B-4746-8FDB-E7061A97AC07}"/>
              </a:ext>
            </a:extLst>
          </p:cNvPr>
          <p:cNvSpPr/>
          <p:nvPr/>
        </p:nvSpPr>
        <p:spPr>
          <a:xfrm flipV="1">
            <a:off x="6694949" y="3551435"/>
            <a:ext cx="374286" cy="5024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C5B65D-5769-47AA-BF9D-C6EFEF76CD8D}"/>
              </a:ext>
            </a:extLst>
          </p:cNvPr>
          <p:cNvSpPr txBox="1"/>
          <p:nvPr/>
        </p:nvSpPr>
        <p:spPr>
          <a:xfrm>
            <a:off x="7013531" y="3663033"/>
            <a:ext cx="103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Responses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BE248F-E5B2-46FE-8A7F-BCFD56EBFD5E}"/>
              </a:ext>
            </a:extLst>
          </p:cNvPr>
          <p:cNvSpPr txBox="1"/>
          <p:nvPr/>
        </p:nvSpPr>
        <p:spPr>
          <a:xfrm>
            <a:off x="6990973" y="2228888"/>
            <a:ext cx="118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Decision-maker descriptor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638B26-AB3E-44F3-998D-0FE177BB6C1B}"/>
              </a:ext>
            </a:extLst>
          </p:cNvPr>
          <p:cNvGrpSpPr/>
          <p:nvPr/>
        </p:nvGrpSpPr>
        <p:grpSpPr>
          <a:xfrm>
            <a:off x="3450404" y="956939"/>
            <a:ext cx="2417810" cy="2275428"/>
            <a:chOff x="3733323" y="886277"/>
            <a:chExt cx="2417810" cy="22754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F22B7A-DB54-428D-8502-159A3D739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3" t="23289" r="16270" b="11245"/>
            <a:stretch/>
          </p:blipFill>
          <p:spPr>
            <a:xfrm>
              <a:off x="3733323" y="886277"/>
              <a:ext cx="2417810" cy="187545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D8C6CF-D24D-4BB0-AB38-8575D2393FFC}"/>
                </a:ext>
              </a:extLst>
            </p:cNvPr>
            <p:cNvSpPr txBox="1"/>
            <p:nvPr/>
          </p:nvSpPr>
          <p:spPr>
            <a:xfrm>
              <a:off x="4081330" y="2730818"/>
              <a:ext cx="20619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Reference decision-maker attribute space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F7C1FA-7D05-402B-98D9-B919F42EF3ED}"/>
                </a:ext>
              </a:extLst>
            </p:cNvPr>
            <p:cNvSpPr/>
            <p:nvPr/>
          </p:nvSpPr>
          <p:spPr>
            <a:xfrm rot="1078309">
              <a:off x="3925726" y="2442488"/>
              <a:ext cx="1166750" cy="9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F2FE3E4-785A-4D29-A68C-6DB9AC2D056B}"/>
                </a:ext>
              </a:extLst>
            </p:cNvPr>
            <p:cNvSpPr/>
            <p:nvPr/>
          </p:nvSpPr>
          <p:spPr>
            <a:xfrm rot="18898662">
              <a:off x="5157828" y="2293312"/>
              <a:ext cx="914400" cy="9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2EB9B51-9B7E-4D72-A08F-3CE246F45DCD}"/>
                </a:ext>
              </a:extLst>
            </p:cNvPr>
            <p:cNvSpPr txBox="1"/>
            <p:nvPr/>
          </p:nvSpPr>
          <p:spPr>
            <a:xfrm rot="18750980">
              <a:off x="5141181" y="2225774"/>
              <a:ext cx="10471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Maximize/Satis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51AEE87-2E21-48ED-98C2-72F5A45F9A83}"/>
                </a:ext>
              </a:extLst>
            </p:cNvPr>
            <p:cNvSpPr txBox="1"/>
            <p:nvPr/>
          </p:nvSpPr>
          <p:spPr>
            <a:xfrm rot="1094241">
              <a:off x="4022984" y="2419818"/>
              <a:ext cx="10124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Risk tol  / aver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F491DA-C75B-435B-B243-DB890092DF81}"/>
              </a:ext>
            </a:extLst>
          </p:cNvPr>
          <p:cNvGrpSpPr/>
          <p:nvPr/>
        </p:nvGrpSpPr>
        <p:grpSpPr>
          <a:xfrm>
            <a:off x="3760041" y="1380834"/>
            <a:ext cx="1311318" cy="992180"/>
            <a:chOff x="6335333" y="1488207"/>
            <a:chExt cx="1311318" cy="99218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0458744-8E23-4C88-9725-9320904267D9}"/>
                </a:ext>
              </a:extLst>
            </p:cNvPr>
            <p:cNvSpPr/>
            <p:nvPr/>
          </p:nvSpPr>
          <p:spPr>
            <a:xfrm>
              <a:off x="7549070" y="1699768"/>
              <a:ext cx="97581" cy="97592"/>
            </a:xfrm>
            <a:prstGeom prst="ellipse">
              <a:avLst/>
            </a:prstGeom>
            <a:solidFill>
              <a:srgbClr val="92D050">
                <a:alpha val="4392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040D1E-D886-47D7-B272-8FCEFE0AD30D}"/>
                </a:ext>
              </a:extLst>
            </p:cNvPr>
            <p:cNvSpPr txBox="1"/>
            <p:nvPr/>
          </p:nvSpPr>
          <p:spPr>
            <a:xfrm>
              <a:off x="6524462" y="1488207"/>
              <a:ext cx="1005840" cy="2154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Alignment: 0.83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ABA5D2E-1E06-424B-9397-EF7C82569D17}"/>
                </a:ext>
              </a:extLst>
            </p:cNvPr>
            <p:cNvSpPr/>
            <p:nvPr/>
          </p:nvSpPr>
          <p:spPr>
            <a:xfrm>
              <a:off x="7205582" y="2382795"/>
              <a:ext cx="97581" cy="97592"/>
            </a:xfrm>
            <a:prstGeom prst="ellipse">
              <a:avLst/>
            </a:prstGeom>
            <a:solidFill>
              <a:srgbClr val="FFFF00">
                <a:alpha val="3411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418ADAF-D591-409B-ACF1-4C510FD2C3E8}"/>
                </a:ext>
              </a:extLst>
            </p:cNvPr>
            <p:cNvSpPr txBox="1"/>
            <p:nvPr/>
          </p:nvSpPr>
          <p:spPr>
            <a:xfrm>
              <a:off x="6335333" y="2193631"/>
              <a:ext cx="822960" cy="2154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defRPr sz="800" b="1"/>
              </a:lvl1pPr>
            </a:lstStyle>
            <a:p>
              <a:r>
                <a:rPr lang="en-US" dirty="0"/>
                <a:t>Alignment: 0.1</a:t>
              </a:r>
            </a:p>
          </p:txBody>
        </p:sp>
      </p:grpSp>
      <p:sp>
        <p:nvSpPr>
          <p:cNvPr id="92" name="Arrow: Down 91">
            <a:extLst>
              <a:ext uri="{FF2B5EF4-FFF2-40B4-BE49-F238E27FC236}">
                <a16:creationId xmlns:a16="http://schemas.microsoft.com/office/drawing/2014/main" id="{A0081885-8709-4689-BB71-29251361BCCA}"/>
              </a:ext>
            </a:extLst>
          </p:cNvPr>
          <p:cNvSpPr/>
          <p:nvPr/>
        </p:nvSpPr>
        <p:spPr>
          <a:xfrm rot="5400000" flipV="1">
            <a:off x="3077417" y="1159416"/>
            <a:ext cx="346142" cy="3998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E559D06B-195F-498E-B7CF-F4074D48B2C2}"/>
              </a:ext>
            </a:extLst>
          </p:cNvPr>
          <p:cNvSpPr/>
          <p:nvPr/>
        </p:nvSpPr>
        <p:spPr>
          <a:xfrm rot="511947" flipH="1">
            <a:off x="5633170" y="1384123"/>
            <a:ext cx="1269752" cy="714604"/>
          </a:xfrm>
          <a:custGeom>
            <a:avLst/>
            <a:gdLst>
              <a:gd name="connsiteX0" fmla="*/ 0 w 2701158"/>
              <a:gd name="connsiteY0" fmla="*/ 871328 h 871328"/>
              <a:gd name="connsiteX1" fmla="*/ 840827 w 2701158"/>
              <a:gd name="connsiteY1" fmla="*/ 83052 h 871328"/>
              <a:gd name="connsiteX2" fmla="*/ 2701158 w 2701158"/>
              <a:gd name="connsiteY2" fmla="*/ 62031 h 87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158" h="871328">
                <a:moveTo>
                  <a:pt x="0" y="871328"/>
                </a:moveTo>
                <a:cubicBezTo>
                  <a:pt x="195317" y="544631"/>
                  <a:pt x="390634" y="217935"/>
                  <a:pt x="840827" y="83052"/>
                </a:cubicBezTo>
                <a:cubicBezTo>
                  <a:pt x="1291020" y="-51831"/>
                  <a:pt x="1996089" y="5100"/>
                  <a:pt x="2701158" y="62031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 descr="DSO_final_RBG-01.jpg">
            <a:extLst>
              <a:ext uri="{FF2B5EF4-FFF2-40B4-BE49-F238E27FC236}">
                <a16:creationId xmlns:a16="http://schemas.microsoft.com/office/drawing/2014/main" id="{A066B396-740D-42DF-A585-A03EFDB49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63" name="Footer Placeholder 1">
            <a:extLst>
              <a:ext uri="{FF2B5EF4-FFF2-40B4-BE49-F238E27FC236}">
                <a16:creationId xmlns:a16="http://schemas.microsoft.com/office/drawing/2014/main" id="{1934B205-C186-4444-A294-51DC9F983F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39168-2A16-4809-8705-ABAB225B412E}"/>
              </a:ext>
            </a:extLst>
          </p:cNvPr>
          <p:cNvSpPr txBox="1"/>
          <p:nvPr/>
        </p:nvSpPr>
        <p:spPr>
          <a:xfrm>
            <a:off x="96101" y="872345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TA1</a:t>
            </a:r>
          </a:p>
        </p:txBody>
      </p:sp>
    </p:spTree>
    <p:extLst>
      <p:ext uri="{BB962C8B-B14F-4D97-AF65-F5344CB8AC3E}">
        <p14:creationId xmlns:p14="http://schemas.microsoft.com/office/powerpoint/2010/main" val="1329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028" grpId="0"/>
      <p:bldP spid="1036" grpId="0" animBg="1"/>
      <p:bldP spid="81" grpId="0" animBg="1"/>
      <p:bldP spid="86" grpId="0" animBg="1"/>
      <p:bldP spid="90" grpId="0" animBg="1"/>
      <p:bldP spid="1035" grpId="0" animBg="1"/>
      <p:bldP spid="1050" grpId="0"/>
      <p:bldP spid="68" grpId="0" animBg="1"/>
      <p:bldP spid="80" grpId="0" animBg="1"/>
      <p:bldP spid="18" grpId="0" animBg="1"/>
      <p:bldP spid="83" grpId="0"/>
      <p:bldP spid="60" grpId="0"/>
      <p:bldP spid="92" grpId="0" animBg="1"/>
      <p:bldP spid="10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58324E7B-B516-42D8-AD78-9B29296394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D815E-7B3B-4086-94E6-2EB566AF0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F134D8-B224-471E-816A-28F3CAF0F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75509"/>
            <a:ext cx="54864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Challenges</a:t>
            </a:r>
          </a:p>
          <a:p>
            <a:pPr marL="173038" indent="-173038"/>
            <a:r>
              <a:rPr lang="en-US" sz="1600" dirty="0"/>
              <a:t>Create computational representations of decision-makers (i.e., descriptors) that summarize decision-maker attributes for a domain</a:t>
            </a:r>
          </a:p>
          <a:p>
            <a:pPr marL="173038" indent="-173038"/>
            <a:r>
              <a:rPr lang="en-US" sz="1600" dirty="0"/>
              <a:t>Design sampling techniques (i.e., probe design) that cover a decision-making domain and extract key human decision-maker attributes</a:t>
            </a:r>
          </a:p>
          <a:p>
            <a:pPr marL="173038" indent="-173038"/>
            <a:r>
              <a:rPr lang="en-US" sz="1600" dirty="0"/>
              <a:t>Develop distributional representations over decision-maker attributes that capture the variability across decision-makers</a:t>
            </a:r>
          </a:p>
          <a:p>
            <a:pPr marL="173038" indent="-173038"/>
            <a:r>
              <a:rPr lang="en-US" sz="1600" dirty="0"/>
              <a:t>Create techniques for quantitatively comparing an individual decision-maker against a reference distribution of decision-makers</a:t>
            </a:r>
          </a:p>
          <a:p>
            <a:pPr marL="173038" indent="-173038"/>
            <a:r>
              <a:rPr lang="en-US" sz="1600" dirty="0"/>
              <a:t>Correlating characterization techniques with human trust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4F540E-44A3-461B-9C1D-2C666F2D31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1200" y="1075509"/>
            <a:ext cx="6400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Strong proposals will:</a:t>
            </a:r>
          </a:p>
          <a:p>
            <a:pPr marL="173038" indent="-173038"/>
            <a:r>
              <a:rPr lang="en-US" sz="1600" dirty="0"/>
              <a:t>Describe a decision-making theory for difficult decisions</a:t>
            </a:r>
          </a:p>
          <a:p>
            <a:pPr marL="173038" indent="-173038"/>
            <a:r>
              <a:rPr lang="en-US" sz="1600" dirty="0"/>
              <a:t>Define a space of key decision-maker attributes</a:t>
            </a:r>
          </a:p>
          <a:p>
            <a:pPr marL="173038" indent="-173038"/>
            <a:r>
              <a:rPr lang="en-US" sz="1600" dirty="0"/>
              <a:t>Consider the impact of situational information, domain knowledge, and other contextual elements on decision-maker attributes and how that may affect decision-maker preferences</a:t>
            </a:r>
          </a:p>
          <a:p>
            <a:pPr marL="173038" indent="-173038"/>
            <a:r>
              <a:rPr lang="en-US" sz="1600" dirty="0"/>
              <a:t>Create difficult decision-making scenarios with multiple probes that elicit decision-maker responses that provide insight into their decision-maker attributes</a:t>
            </a:r>
          </a:p>
          <a:p>
            <a:pPr marL="173038" indent="-173038"/>
            <a:r>
              <a:rPr lang="en-US" sz="1600" dirty="0"/>
              <a:t>Develop a scenario design process</a:t>
            </a:r>
          </a:p>
          <a:p>
            <a:pPr marL="173038" indent="-173038"/>
            <a:r>
              <a:rPr lang="en-US" sz="1600" dirty="0"/>
              <a:t>Identify human decision-makers with relevant expertise</a:t>
            </a:r>
          </a:p>
          <a:p>
            <a:pPr marL="173038" indent="-173038"/>
            <a:r>
              <a:rPr lang="en-US" sz="1600" dirty="0"/>
              <a:t>Represent decision-maker responses to scenarios and probes in a computational framework</a:t>
            </a:r>
          </a:p>
          <a:p>
            <a:pPr marL="173038" indent="-173038"/>
            <a:r>
              <a:rPr lang="en-US" sz="1600" dirty="0"/>
              <a:t>Compute a reference distribution over decision-maker attributes</a:t>
            </a:r>
          </a:p>
          <a:p>
            <a:pPr marL="173038" indent="-173038"/>
            <a:r>
              <a:rPr lang="en-US" sz="1600" dirty="0"/>
              <a:t>Compare a decision-maker under test to a reference distribution of trusted humans to compute a quantified alignment score between the test decision-maker and the reference distribution</a:t>
            </a:r>
          </a:p>
          <a:p>
            <a:pPr marL="173038" indent="-173038"/>
            <a:r>
              <a:rPr lang="en-US" sz="1600" dirty="0"/>
              <a:t>Provide for compute needs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63FBB2-6198-445D-87E6-53CD825F7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/>
          <a:lstStyle/>
          <a:p>
            <a:r>
              <a:rPr lang="en-US" dirty="0"/>
              <a:t>TA1: Decision-maker characterization</a:t>
            </a:r>
          </a:p>
        </p:txBody>
      </p:sp>
      <p:pic>
        <p:nvPicPr>
          <p:cNvPr id="17" name="Picture 16" descr="DSO_final_RBG-01.jpg">
            <a:extLst>
              <a:ext uri="{FF2B5EF4-FFF2-40B4-BE49-F238E27FC236}">
                <a16:creationId xmlns:a16="http://schemas.microsoft.com/office/drawing/2014/main" id="{41E22966-62AF-410E-B975-51F48A18A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E7E9F3-E08E-4325-A832-D86F77C19900}"/>
              </a:ext>
            </a:extLst>
          </p:cNvPr>
          <p:cNvSpPr/>
          <p:nvPr/>
        </p:nvSpPr>
        <p:spPr>
          <a:xfrm>
            <a:off x="92700" y="887204"/>
            <a:ext cx="8007928" cy="5669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4B19F8-058C-436A-A5DD-33B679F68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171" y="151418"/>
            <a:ext cx="8880700" cy="612648"/>
          </a:xfrm>
        </p:spPr>
        <p:txBody>
          <a:bodyPr>
            <a:normAutofit/>
          </a:bodyPr>
          <a:lstStyle/>
          <a:p>
            <a:r>
              <a:rPr lang="en-US" dirty="0"/>
              <a:t>Notional alignment approach for an algorithmic decision maker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A64D3-56F2-4328-B8ED-5DC3D15C539F}"/>
              </a:ext>
            </a:extLst>
          </p:cNvPr>
          <p:cNvGrpSpPr/>
          <p:nvPr/>
        </p:nvGrpSpPr>
        <p:grpSpPr>
          <a:xfrm>
            <a:off x="98498" y="4048731"/>
            <a:ext cx="4315497" cy="1522041"/>
            <a:chOff x="7423912" y="4270405"/>
            <a:chExt cx="4315497" cy="152204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558080-F710-4459-A012-384DEEBE8570}"/>
                </a:ext>
              </a:extLst>
            </p:cNvPr>
            <p:cNvSpPr txBox="1"/>
            <p:nvPr/>
          </p:nvSpPr>
          <p:spPr>
            <a:xfrm>
              <a:off x="7874224" y="5146115"/>
              <a:ext cx="3394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Trusted, reference human decision-makers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3D47B23-68C8-4D07-9417-CB16A9800CFD}"/>
                </a:ext>
              </a:extLst>
            </p:cNvPr>
            <p:cNvGrpSpPr/>
            <p:nvPr/>
          </p:nvGrpSpPr>
          <p:grpSpPr>
            <a:xfrm>
              <a:off x="7423912" y="4270405"/>
              <a:ext cx="4315497" cy="939216"/>
              <a:chOff x="7219926" y="3377077"/>
              <a:chExt cx="4315497" cy="93921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F613A91-709E-4893-820D-688C545FC238}"/>
                  </a:ext>
                </a:extLst>
              </p:cNvPr>
              <p:cNvSpPr/>
              <p:nvPr/>
            </p:nvSpPr>
            <p:spPr>
              <a:xfrm>
                <a:off x="7219926" y="3377077"/>
                <a:ext cx="4315497" cy="939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C8861F9-E8F5-44C7-B5C7-F5C90C98B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7311905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BFE3077-4747-45AE-BE6A-484BD4A55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8160361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8B24F6DD-8CC2-43FB-A71C-F9FEC41F3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9008817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983F41C-2A15-4C04-AD9B-42DA18DC1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9857273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9367B51A-D611-4827-B71F-4B22B3912B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010" t="17708" r="21257" b="8603"/>
              <a:stretch/>
            </p:blipFill>
            <p:spPr>
              <a:xfrm>
                <a:off x="10705730" y="3431488"/>
                <a:ext cx="723823" cy="821299"/>
              </a:xfrm>
              <a:prstGeom prst="rect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D6C9098-A050-41A8-8BE6-6579355A1E38}"/>
              </a:ext>
            </a:extLst>
          </p:cNvPr>
          <p:cNvSpPr txBox="1"/>
          <p:nvPr/>
        </p:nvSpPr>
        <p:spPr>
          <a:xfrm>
            <a:off x="1087698" y="3653044"/>
            <a:ext cx="103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Responses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A0E5F3AD-5F14-4CDC-8DCD-F91A999775B9}"/>
              </a:ext>
            </a:extLst>
          </p:cNvPr>
          <p:cNvSpPr txBox="1"/>
          <p:nvPr/>
        </p:nvSpPr>
        <p:spPr>
          <a:xfrm>
            <a:off x="602211" y="2239279"/>
            <a:ext cx="118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Decision-maker descriptors</a:t>
            </a:r>
          </a:p>
        </p:txBody>
      </p:sp>
      <p:sp>
        <p:nvSpPr>
          <p:cNvPr id="1036" name="Arrow: Down 1035">
            <a:extLst>
              <a:ext uri="{FF2B5EF4-FFF2-40B4-BE49-F238E27FC236}">
                <a16:creationId xmlns:a16="http://schemas.microsoft.com/office/drawing/2014/main" id="{0B2D5F51-A091-48E6-AE95-A797F85D9E7A}"/>
              </a:ext>
            </a:extLst>
          </p:cNvPr>
          <p:cNvSpPr/>
          <p:nvPr/>
        </p:nvSpPr>
        <p:spPr>
          <a:xfrm flipV="1">
            <a:off x="2033451" y="1835456"/>
            <a:ext cx="445591" cy="31051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C5B2061-8965-45BE-BDC8-3D72420E7C6A}"/>
              </a:ext>
            </a:extLst>
          </p:cNvPr>
          <p:cNvGrpSpPr/>
          <p:nvPr/>
        </p:nvGrpSpPr>
        <p:grpSpPr>
          <a:xfrm>
            <a:off x="1824239" y="2276973"/>
            <a:ext cx="864014" cy="457201"/>
            <a:chOff x="8397209" y="2526084"/>
            <a:chExt cx="1269745" cy="67189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BF5BC2-99B2-4209-B455-4C0CCF5696D1}"/>
                </a:ext>
              </a:extLst>
            </p:cNvPr>
            <p:cNvSpPr/>
            <p:nvPr/>
          </p:nvSpPr>
          <p:spPr>
            <a:xfrm>
              <a:off x="8397209" y="2526084"/>
              <a:ext cx="134379" cy="671896"/>
            </a:xfrm>
            <a:prstGeom prst="rect">
              <a:avLst/>
            </a:prstGeom>
            <a:pattFill prst="dkUp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B50D79-C7A2-493B-8BA6-1C3F95E7F455}"/>
                </a:ext>
              </a:extLst>
            </p:cNvPr>
            <p:cNvSpPr/>
            <p:nvPr/>
          </p:nvSpPr>
          <p:spPr>
            <a:xfrm>
              <a:off x="8681050" y="2526084"/>
              <a:ext cx="134379" cy="671896"/>
            </a:xfrm>
            <a:prstGeom prst="rect">
              <a:avLst/>
            </a:prstGeom>
            <a:pattFill prst="dk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B3FED8-B430-468B-8147-4629369B0212}"/>
                </a:ext>
              </a:extLst>
            </p:cNvPr>
            <p:cNvSpPr/>
            <p:nvPr/>
          </p:nvSpPr>
          <p:spPr>
            <a:xfrm>
              <a:off x="8964889" y="2526084"/>
              <a:ext cx="134379" cy="671896"/>
            </a:xfrm>
            <a:prstGeom prst="rect">
              <a:avLst/>
            </a:prstGeom>
            <a:pattFill prst="wd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A496C72-4AD9-468F-BA68-083E65FFA60A}"/>
                </a:ext>
              </a:extLst>
            </p:cNvPr>
            <p:cNvSpPr/>
            <p:nvPr/>
          </p:nvSpPr>
          <p:spPr>
            <a:xfrm>
              <a:off x="9248736" y="2526085"/>
              <a:ext cx="134379" cy="671896"/>
            </a:xfrm>
            <a:prstGeom prst="rect">
              <a:avLst/>
            </a:prstGeom>
            <a:pattFill prst="ltVert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880CA9D-63D5-46E6-B477-EF2BD97A98B3}"/>
                </a:ext>
              </a:extLst>
            </p:cNvPr>
            <p:cNvSpPr/>
            <p:nvPr/>
          </p:nvSpPr>
          <p:spPr>
            <a:xfrm>
              <a:off x="9532575" y="2526084"/>
              <a:ext cx="134379" cy="671896"/>
            </a:xfrm>
            <a:prstGeom prst="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E0546117-6FD0-4D10-803D-1E249B125D4F}"/>
              </a:ext>
            </a:extLst>
          </p:cNvPr>
          <p:cNvSpPr/>
          <p:nvPr/>
        </p:nvSpPr>
        <p:spPr>
          <a:xfrm>
            <a:off x="1504291" y="2805530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Descriptor computation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60DBC69E-13C1-45F7-B868-472F08BF5D46}"/>
              </a:ext>
            </a:extLst>
          </p:cNvPr>
          <p:cNvSpPr/>
          <p:nvPr/>
        </p:nvSpPr>
        <p:spPr>
          <a:xfrm flipV="1">
            <a:off x="2070954" y="3581599"/>
            <a:ext cx="370585" cy="43292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F18799-8A70-4E74-9F35-01FFDE625E97}"/>
              </a:ext>
            </a:extLst>
          </p:cNvPr>
          <p:cNvSpPr/>
          <p:nvPr/>
        </p:nvSpPr>
        <p:spPr>
          <a:xfrm>
            <a:off x="1504291" y="1079721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Distribution estimation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038EAD-8D37-4488-8011-8BFD21C348D6}"/>
              </a:ext>
            </a:extLst>
          </p:cNvPr>
          <p:cNvGrpSpPr/>
          <p:nvPr/>
        </p:nvGrpSpPr>
        <p:grpSpPr>
          <a:xfrm>
            <a:off x="1580731" y="4480239"/>
            <a:ext cx="3844434" cy="1990301"/>
            <a:chOff x="3657254" y="4701913"/>
            <a:chExt cx="3844434" cy="199030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4C717B-EDA5-4E5B-8946-190135C77314}"/>
                </a:ext>
              </a:extLst>
            </p:cNvPr>
            <p:cNvSpPr/>
            <p:nvPr/>
          </p:nvSpPr>
          <p:spPr>
            <a:xfrm>
              <a:off x="6207507" y="4950285"/>
              <a:ext cx="822960" cy="922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Arrow: Down 87">
              <a:extLst>
                <a:ext uri="{FF2B5EF4-FFF2-40B4-BE49-F238E27FC236}">
                  <a16:creationId xmlns:a16="http://schemas.microsoft.com/office/drawing/2014/main" id="{AE091F28-3E1B-4FCB-AE89-1A53BAA0D887}"/>
                </a:ext>
              </a:extLst>
            </p:cNvPr>
            <p:cNvSpPr/>
            <p:nvPr/>
          </p:nvSpPr>
          <p:spPr>
            <a:xfrm flipV="1">
              <a:off x="6696874" y="5817670"/>
              <a:ext cx="198620" cy="22942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4F3532-F6E3-4930-A7E6-BD111AD0896D}"/>
                </a:ext>
              </a:extLst>
            </p:cNvPr>
            <p:cNvGrpSpPr/>
            <p:nvPr/>
          </p:nvGrpSpPr>
          <p:grpSpPr>
            <a:xfrm>
              <a:off x="6638420" y="4927160"/>
              <a:ext cx="291452" cy="393260"/>
              <a:chOff x="6141047" y="4776258"/>
              <a:chExt cx="576080" cy="77731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7C1F54-860E-409A-BD2C-F43BA9698082}"/>
                  </a:ext>
                </a:extLst>
              </p:cNvPr>
              <p:cNvSpPr/>
              <p:nvPr/>
            </p:nvSpPr>
            <p:spPr>
              <a:xfrm>
                <a:off x="6349416" y="4776258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24AF78-1798-4E3E-AC16-017EC438F0EB}"/>
                  </a:ext>
                </a:extLst>
              </p:cNvPr>
              <p:cNvSpPr/>
              <p:nvPr/>
            </p:nvSpPr>
            <p:spPr>
              <a:xfrm>
                <a:off x="6293034" y="4830751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5BB58A-86B4-443D-ACBD-17D942AAC283}"/>
                  </a:ext>
                </a:extLst>
              </p:cNvPr>
              <p:cNvSpPr/>
              <p:nvPr/>
            </p:nvSpPr>
            <p:spPr>
              <a:xfrm>
                <a:off x="6246457" y="4885244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556CA2-4733-4036-B7F5-43B8B25D83E6}"/>
                  </a:ext>
                </a:extLst>
              </p:cNvPr>
              <p:cNvSpPr/>
              <p:nvPr/>
            </p:nvSpPr>
            <p:spPr>
              <a:xfrm>
                <a:off x="6199881" y="4949351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44AC77-D1D7-4E58-8A1D-3E3CFE8A5D63}"/>
                  </a:ext>
                </a:extLst>
              </p:cNvPr>
              <p:cNvSpPr/>
              <p:nvPr/>
            </p:nvSpPr>
            <p:spPr>
              <a:xfrm>
                <a:off x="6141047" y="4994651"/>
                <a:ext cx="367711" cy="558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1E20C6-2E84-4136-8D3B-8C49CD693E23}"/>
                </a:ext>
              </a:extLst>
            </p:cNvPr>
            <p:cNvSpPr txBox="1"/>
            <p:nvPr/>
          </p:nvSpPr>
          <p:spPr>
            <a:xfrm>
              <a:off x="6224350" y="5337997"/>
              <a:ext cx="1185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Scenario probes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CAB731-DD48-4C9B-87AA-C01E16C8FB00}"/>
                </a:ext>
              </a:extLst>
            </p:cNvPr>
            <p:cNvSpPr txBox="1"/>
            <p:nvPr/>
          </p:nvSpPr>
          <p:spPr>
            <a:xfrm>
              <a:off x="3657254" y="5861217"/>
              <a:ext cx="2400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Scenarios include complex, multi-step decisions and are designed to elicit responses that characterize a decision-maker.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2510CE8-0CCF-4F14-96B8-373C84EB3B54}"/>
                </a:ext>
              </a:extLst>
            </p:cNvPr>
            <p:cNvSpPr/>
            <p:nvPr/>
          </p:nvSpPr>
          <p:spPr>
            <a:xfrm>
              <a:off x="6073621" y="6117133"/>
              <a:ext cx="1428067" cy="555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Scenario &amp; probe design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5792089E-08F7-48D8-B2B2-26FFDDE5FA7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6518317" y="4626614"/>
              <a:ext cx="214716" cy="365313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8B6A855-F0C1-45D5-BAF8-D12D471C502E}"/>
              </a:ext>
            </a:extLst>
          </p:cNvPr>
          <p:cNvSpPr/>
          <p:nvPr/>
        </p:nvSpPr>
        <p:spPr>
          <a:xfrm>
            <a:off x="6831838" y="2274229"/>
            <a:ext cx="9144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26648391-E993-48E1-8ACF-9EB9A74C6D45}"/>
              </a:ext>
            </a:extLst>
          </p:cNvPr>
          <p:cNvSpPr txBox="1"/>
          <p:nvPr/>
        </p:nvSpPr>
        <p:spPr>
          <a:xfrm>
            <a:off x="6596080" y="1352587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comparison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B1AC1781-91DD-411C-A438-75CED3DA3BA2}"/>
              </a:ext>
            </a:extLst>
          </p:cNvPr>
          <p:cNvCxnSpPr>
            <a:cxnSpLocks/>
            <a:endCxn id="68" idx="1"/>
          </p:cNvCxnSpPr>
          <p:nvPr/>
        </p:nvCxnSpPr>
        <p:spPr bwMode="auto">
          <a:xfrm flipV="1">
            <a:off x="4775094" y="4470986"/>
            <a:ext cx="1304789" cy="293622"/>
          </a:xfrm>
          <a:prstGeom prst="bentConnector3">
            <a:avLst>
              <a:gd name="adj1" fmla="val 2307"/>
            </a:avLst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90F27C9-D78F-4D12-9B6D-40F19361A8D3}"/>
              </a:ext>
            </a:extLst>
          </p:cNvPr>
          <p:cNvSpPr/>
          <p:nvPr/>
        </p:nvSpPr>
        <p:spPr>
          <a:xfrm>
            <a:off x="6079883" y="4123514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Algorithmic decision-maker under test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FFFC52C-42EC-44F2-8B1A-B87C82B93CB7}"/>
              </a:ext>
            </a:extLst>
          </p:cNvPr>
          <p:cNvSpPr/>
          <p:nvPr/>
        </p:nvSpPr>
        <p:spPr>
          <a:xfrm>
            <a:off x="6130137" y="2802890"/>
            <a:ext cx="1503910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Descriptor computation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4F910-1C9B-4746-8FDB-E7061A97AC07}"/>
              </a:ext>
            </a:extLst>
          </p:cNvPr>
          <p:cNvSpPr/>
          <p:nvPr/>
        </p:nvSpPr>
        <p:spPr>
          <a:xfrm flipV="1">
            <a:off x="6694949" y="3561826"/>
            <a:ext cx="374286" cy="5024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C5B65D-5769-47AA-BF9D-C6EFEF76CD8D}"/>
              </a:ext>
            </a:extLst>
          </p:cNvPr>
          <p:cNvSpPr txBox="1"/>
          <p:nvPr/>
        </p:nvSpPr>
        <p:spPr>
          <a:xfrm>
            <a:off x="7013531" y="3673424"/>
            <a:ext cx="103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Responses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BE248F-E5B2-46FE-8A7F-BCFD56EBFD5E}"/>
              </a:ext>
            </a:extLst>
          </p:cNvPr>
          <p:cNvSpPr txBox="1"/>
          <p:nvPr/>
        </p:nvSpPr>
        <p:spPr>
          <a:xfrm>
            <a:off x="6990973" y="2239279"/>
            <a:ext cx="118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Decision-maker descriptor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638B26-AB3E-44F3-998D-0FE177BB6C1B}"/>
              </a:ext>
            </a:extLst>
          </p:cNvPr>
          <p:cNvGrpSpPr/>
          <p:nvPr/>
        </p:nvGrpSpPr>
        <p:grpSpPr>
          <a:xfrm>
            <a:off x="3450404" y="956939"/>
            <a:ext cx="2417810" cy="2275428"/>
            <a:chOff x="3733323" y="886277"/>
            <a:chExt cx="2417810" cy="22754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F22B7A-DB54-428D-8502-159A3D739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3" t="23289" r="16270" b="11245"/>
            <a:stretch/>
          </p:blipFill>
          <p:spPr>
            <a:xfrm>
              <a:off x="3733323" y="886277"/>
              <a:ext cx="2417810" cy="187545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D8C6CF-D24D-4BB0-AB38-8575D2393FFC}"/>
                </a:ext>
              </a:extLst>
            </p:cNvPr>
            <p:cNvSpPr txBox="1"/>
            <p:nvPr/>
          </p:nvSpPr>
          <p:spPr>
            <a:xfrm>
              <a:off x="4081330" y="2730818"/>
              <a:ext cx="20619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Reference decision-maker attribute space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F7C1FA-7D05-402B-98D9-B919F42EF3ED}"/>
                </a:ext>
              </a:extLst>
            </p:cNvPr>
            <p:cNvSpPr/>
            <p:nvPr/>
          </p:nvSpPr>
          <p:spPr>
            <a:xfrm rot="1078309">
              <a:off x="3925726" y="2442488"/>
              <a:ext cx="1166750" cy="9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F2FE3E4-785A-4D29-A68C-6DB9AC2D056B}"/>
                </a:ext>
              </a:extLst>
            </p:cNvPr>
            <p:cNvSpPr/>
            <p:nvPr/>
          </p:nvSpPr>
          <p:spPr>
            <a:xfrm rot="18898662">
              <a:off x="5157828" y="2293312"/>
              <a:ext cx="914400" cy="9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2EB9B51-9B7E-4D72-A08F-3CE246F45DCD}"/>
                </a:ext>
              </a:extLst>
            </p:cNvPr>
            <p:cNvSpPr txBox="1"/>
            <p:nvPr/>
          </p:nvSpPr>
          <p:spPr>
            <a:xfrm rot="18750980">
              <a:off x="5141181" y="2225774"/>
              <a:ext cx="10471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Maximize/Satis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51AEE87-2E21-48ED-98C2-72F5A45F9A83}"/>
                </a:ext>
              </a:extLst>
            </p:cNvPr>
            <p:cNvSpPr txBox="1"/>
            <p:nvPr/>
          </p:nvSpPr>
          <p:spPr>
            <a:xfrm rot="1094241">
              <a:off x="4022984" y="2419818"/>
              <a:ext cx="10124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Risk tol  / aver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F491DA-C75B-435B-B243-DB890092DF81}"/>
              </a:ext>
            </a:extLst>
          </p:cNvPr>
          <p:cNvGrpSpPr/>
          <p:nvPr/>
        </p:nvGrpSpPr>
        <p:grpSpPr>
          <a:xfrm>
            <a:off x="3760041" y="1266533"/>
            <a:ext cx="1311318" cy="992180"/>
            <a:chOff x="6335333" y="1488207"/>
            <a:chExt cx="1311318" cy="99218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0458744-8E23-4C88-9725-9320904267D9}"/>
                </a:ext>
              </a:extLst>
            </p:cNvPr>
            <p:cNvSpPr/>
            <p:nvPr/>
          </p:nvSpPr>
          <p:spPr>
            <a:xfrm>
              <a:off x="7549070" y="1699768"/>
              <a:ext cx="97581" cy="97592"/>
            </a:xfrm>
            <a:prstGeom prst="ellipse">
              <a:avLst/>
            </a:prstGeom>
            <a:solidFill>
              <a:srgbClr val="92D050">
                <a:alpha val="4392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040D1E-D886-47D7-B272-8FCEFE0AD30D}"/>
                </a:ext>
              </a:extLst>
            </p:cNvPr>
            <p:cNvSpPr txBox="1"/>
            <p:nvPr/>
          </p:nvSpPr>
          <p:spPr>
            <a:xfrm>
              <a:off x="6524462" y="1488207"/>
              <a:ext cx="1005840" cy="2154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Alignment: 0.83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ABA5D2E-1E06-424B-9397-EF7C82569D17}"/>
                </a:ext>
              </a:extLst>
            </p:cNvPr>
            <p:cNvSpPr/>
            <p:nvPr/>
          </p:nvSpPr>
          <p:spPr>
            <a:xfrm>
              <a:off x="7205582" y="2382795"/>
              <a:ext cx="97581" cy="97592"/>
            </a:xfrm>
            <a:prstGeom prst="ellipse">
              <a:avLst/>
            </a:prstGeom>
            <a:solidFill>
              <a:srgbClr val="FFFF00">
                <a:alpha val="3411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418ADAF-D591-409B-ACF1-4C510FD2C3E8}"/>
                </a:ext>
              </a:extLst>
            </p:cNvPr>
            <p:cNvSpPr txBox="1"/>
            <p:nvPr/>
          </p:nvSpPr>
          <p:spPr>
            <a:xfrm>
              <a:off x="6335333" y="2193631"/>
              <a:ext cx="822960" cy="21544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defRPr sz="800" b="1"/>
              </a:lvl1pPr>
            </a:lstStyle>
            <a:p>
              <a:r>
                <a:rPr lang="en-US" dirty="0"/>
                <a:t>Alignment: 0.1</a:t>
              </a:r>
            </a:p>
          </p:txBody>
        </p:sp>
      </p:grpSp>
      <p:sp>
        <p:nvSpPr>
          <p:cNvPr id="92" name="Arrow: Down 91">
            <a:extLst>
              <a:ext uri="{FF2B5EF4-FFF2-40B4-BE49-F238E27FC236}">
                <a16:creationId xmlns:a16="http://schemas.microsoft.com/office/drawing/2014/main" id="{A0081885-8709-4689-BB71-29251361BCCA}"/>
              </a:ext>
            </a:extLst>
          </p:cNvPr>
          <p:cNvSpPr/>
          <p:nvPr/>
        </p:nvSpPr>
        <p:spPr>
          <a:xfrm rot="5400000" flipV="1">
            <a:off x="3077417" y="1159416"/>
            <a:ext cx="346142" cy="3998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E559D06B-195F-498E-B7CF-F4074D48B2C2}"/>
              </a:ext>
            </a:extLst>
          </p:cNvPr>
          <p:cNvSpPr/>
          <p:nvPr/>
        </p:nvSpPr>
        <p:spPr>
          <a:xfrm rot="511947" flipH="1">
            <a:off x="5633170" y="1394514"/>
            <a:ext cx="1269752" cy="714604"/>
          </a:xfrm>
          <a:custGeom>
            <a:avLst/>
            <a:gdLst>
              <a:gd name="connsiteX0" fmla="*/ 0 w 2701158"/>
              <a:gd name="connsiteY0" fmla="*/ 871328 h 871328"/>
              <a:gd name="connsiteX1" fmla="*/ 840827 w 2701158"/>
              <a:gd name="connsiteY1" fmla="*/ 83052 h 871328"/>
              <a:gd name="connsiteX2" fmla="*/ 2701158 w 2701158"/>
              <a:gd name="connsiteY2" fmla="*/ 62031 h 87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158" h="871328">
                <a:moveTo>
                  <a:pt x="0" y="871328"/>
                </a:moveTo>
                <a:cubicBezTo>
                  <a:pt x="195317" y="544631"/>
                  <a:pt x="390634" y="217935"/>
                  <a:pt x="840827" y="83052"/>
                </a:cubicBezTo>
                <a:cubicBezTo>
                  <a:pt x="1291020" y="-51831"/>
                  <a:pt x="1996089" y="5100"/>
                  <a:pt x="2701158" y="62031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05E373-D832-4E05-B325-E9F51D87BBB0}"/>
              </a:ext>
            </a:extLst>
          </p:cNvPr>
          <p:cNvSpPr/>
          <p:nvPr/>
        </p:nvSpPr>
        <p:spPr>
          <a:xfrm>
            <a:off x="8197080" y="887204"/>
            <a:ext cx="3896475" cy="567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020F8D-5194-4F1A-911D-7309E97DA0CF}"/>
              </a:ext>
            </a:extLst>
          </p:cNvPr>
          <p:cNvSpPr/>
          <p:nvPr/>
        </p:nvSpPr>
        <p:spPr>
          <a:xfrm>
            <a:off x="9380269" y="4126857"/>
            <a:ext cx="1530097" cy="694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Aligned algorithmic decision maker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0187A7-64A3-41D8-9491-C177C10B8241}"/>
              </a:ext>
            </a:extLst>
          </p:cNvPr>
          <p:cNvCxnSpPr>
            <a:cxnSpLocks/>
            <a:stCxn id="63" idx="1"/>
            <a:endCxn id="68" idx="3"/>
          </p:cNvCxnSpPr>
          <p:nvPr/>
        </p:nvCxnSpPr>
        <p:spPr bwMode="auto">
          <a:xfrm flipH="1" flipV="1">
            <a:off x="7583793" y="4470986"/>
            <a:ext cx="1796476" cy="33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A800FF1-F083-475C-A35E-54BD904C08B0}"/>
              </a:ext>
            </a:extLst>
          </p:cNvPr>
          <p:cNvSpPr/>
          <p:nvPr/>
        </p:nvSpPr>
        <p:spPr>
          <a:xfrm>
            <a:off x="8284304" y="1292094"/>
            <a:ext cx="3702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Find a function </a:t>
            </a:r>
            <a:r>
              <a:rPr lang="en-US" sz="1600" b="1" dirty="0"/>
              <a:t>f</a:t>
            </a:r>
            <a:r>
              <a:rPr lang="en-US" sz="1600" dirty="0"/>
              <a:t> that minimizes task objective function </a:t>
            </a:r>
            <a:r>
              <a:rPr lang="en-US" sz="1600" b="1" dirty="0"/>
              <a:t>V</a:t>
            </a:r>
            <a:r>
              <a:rPr lang="en-US" sz="1600" dirty="0"/>
              <a:t> subject to the regularization constraints </a:t>
            </a:r>
            <a:r>
              <a:rPr lang="en-US" sz="1600" b="1" dirty="0"/>
              <a:t>R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1ADD1F9A-F67E-4161-87D7-48910D63D3A8}"/>
              </a:ext>
            </a:extLst>
          </p:cNvPr>
          <p:cNvSpPr txBox="1">
            <a:spLocks/>
          </p:cNvSpPr>
          <p:nvPr/>
        </p:nvSpPr>
        <p:spPr>
          <a:xfrm>
            <a:off x="8185298" y="4954794"/>
            <a:ext cx="3811111" cy="15174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173038">
              <a:buFont typeface="Arial" panose="020B0604020202020204" pitchFamily="34" charset="0"/>
              <a:buChar char="•"/>
            </a:pPr>
            <a:r>
              <a:rPr lang="en-US" sz="1400" dirty="0"/>
              <a:t>Decision-maker attributes can be treated as a regularizing term, balancing situational constraints with preferred decision-maker traits</a:t>
            </a:r>
          </a:p>
          <a:p>
            <a:pPr marL="288925" indent="-173038">
              <a:buFont typeface="Arial" panose="020B0604020202020204" pitchFamily="34" charset="0"/>
              <a:buChar char="•"/>
            </a:pPr>
            <a:r>
              <a:rPr lang="en-US" sz="1400" dirty="0"/>
              <a:t>Fits into optimization formulations, used in many AI systems</a:t>
            </a:r>
          </a:p>
          <a:p>
            <a:pPr marL="288925" indent="-173038">
              <a:buFont typeface="Arial" panose="020B0604020202020204" pitchFamily="34" charset="0"/>
              <a:buChar char="•"/>
            </a:pPr>
            <a:r>
              <a:rPr lang="en-US" sz="1400" dirty="0"/>
              <a:t>Other formulations, e.g., Bayesian prior on decision-maker attributes, are possible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C3F4CE7-98A5-4A04-9B0D-46D580779D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6482" r="16270" b="11245"/>
          <a:stretch/>
        </p:blipFill>
        <p:spPr>
          <a:xfrm>
            <a:off x="11385998" y="2393608"/>
            <a:ext cx="530140" cy="453978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89D7829A-0009-418F-ACCB-249B77BFB263}"/>
              </a:ext>
            </a:extLst>
          </p:cNvPr>
          <p:cNvGrpSpPr/>
          <p:nvPr/>
        </p:nvGrpSpPr>
        <p:grpSpPr>
          <a:xfrm>
            <a:off x="8690504" y="2559743"/>
            <a:ext cx="2909626" cy="1118207"/>
            <a:chOff x="4092304" y="1854940"/>
            <a:chExt cx="5427768" cy="2085962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0F5E41A-B57B-4B1B-903B-C844ABA4B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2304" y="2528650"/>
              <a:ext cx="5133789" cy="1412252"/>
            </a:xfrm>
            <a:prstGeom prst="rect">
              <a:avLst/>
            </a:prstGeom>
          </p:spPr>
        </p:pic>
        <p:sp>
          <p:nvSpPr>
            <p:cNvPr id="78" name="Left Brace 77">
              <a:extLst>
                <a:ext uri="{FF2B5EF4-FFF2-40B4-BE49-F238E27FC236}">
                  <a16:creationId xmlns:a16="http://schemas.microsoft.com/office/drawing/2014/main" id="{51A3B492-77D0-4BAD-BD3C-F8D27F629C84}"/>
                </a:ext>
              </a:extLst>
            </p:cNvPr>
            <p:cNvSpPr/>
            <p:nvPr/>
          </p:nvSpPr>
          <p:spPr>
            <a:xfrm rot="5400000" flipV="1">
              <a:off x="6374774" y="1784490"/>
              <a:ext cx="369736" cy="1987514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Left Brace 78">
              <a:extLst>
                <a:ext uri="{FF2B5EF4-FFF2-40B4-BE49-F238E27FC236}">
                  <a16:creationId xmlns:a16="http://schemas.microsoft.com/office/drawing/2014/main" id="{079E6C2B-CAAE-486D-A62F-63DA00045519}"/>
                </a:ext>
              </a:extLst>
            </p:cNvPr>
            <p:cNvSpPr/>
            <p:nvPr/>
          </p:nvSpPr>
          <p:spPr>
            <a:xfrm rot="5400000" flipV="1">
              <a:off x="8357740" y="2173875"/>
              <a:ext cx="369736" cy="1179163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39E2EC2-9FBF-4B6E-A478-632877C2BD01}"/>
                </a:ext>
              </a:extLst>
            </p:cNvPr>
            <p:cNvSpPr txBox="1"/>
            <p:nvPr/>
          </p:nvSpPr>
          <p:spPr>
            <a:xfrm>
              <a:off x="5817566" y="1889617"/>
              <a:ext cx="1453663" cy="688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Situational constraints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79D55CF-C724-4C21-A606-8E0F2841CA01}"/>
                </a:ext>
              </a:extLst>
            </p:cNvPr>
            <p:cNvSpPr txBox="1"/>
            <p:nvPr/>
          </p:nvSpPr>
          <p:spPr>
            <a:xfrm>
              <a:off x="7446913" y="1854940"/>
              <a:ext cx="2073159" cy="688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Decision-maker attributes</a:t>
              </a:r>
            </a:p>
          </p:txBody>
        </p:sp>
      </p:grpSp>
      <p:sp>
        <p:nvSpPr>
          <p:cNvPr id="85" name="Arc 84">
            <a:extLst>
              <a:ext uri="{FF2B5EF4-FFF2-40B4-BE49-F238E27FC236}">
                <a16:creationId xmlns:a16="http://schemas.microsoft.com/office/drawing/2014/main" id="{694DFDBB-A086-41A8-97FB-FA6095239627}"/>
              </a:ext>
            </a:extLst>
          </p:cNvPr>
          <p:cNvSpPr/>
          <p:nvPr/>
        </p:nvSpPr>
        <p:spPr bwMode="auto">
          <a:xfrm rot="17520793">
            <a:off x="11167858" y="2510844"/>
            <a:ext cx="363423" cy="224573"/>
          </a:xfrm>
          <a:prstGeom prst="arc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4D6921DD-ECBC-4C5B-9CC9-BC7A1BB4F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924998" y="2413399"/>
            <a:ext cx="679361" cy="451217"/>
          </a:xfrm>
          <a:prstGeom prst="rect">
            <a:avLst/>
          </a:prstGeom>
        </p:spPr>
      </p:pic>
      <p:sp>
        <p:nvSpPr>
          <p:cNvPr id="91" name="Arc 90">
            <a:extLst>
              <a:ext uri="{FF2B5EF4-FFF2-40B4-BE49-F238E27FC236}">
                <a16:creationId xmlns:a16="http://schemas.microsoft.com/office/drawing/2014/main" id="{51BBEB36-65E5-490D-B72D-821E295A0E7C}"/>
              </a:ext>
            </a:extLst>
          </p:cNvPr>
          <p:cNvSpPr/>
          <p:nvPr/>
        </p:nvSpPr>
        <p:spPr bwMode="auto">
          <a:xfrm rot="3201849" flipH="1">
            <a:off x="9550545" y="2575160"/>
            <a:ext cx="363423" cy="224573"/>
          </a:xfrm>
          <a:prstGeom prst="arc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B5A21AA7-B998-4E79-A1A8-6FEF45A2A50C}"/>
              </a:ext>
            </a:extLst>
          </p:cNvPr>
          <p:cNvSpPr/>
          <p:nvPr/>
        </p:nvSpPr>
        <p:spPr>
          <a:xfrm>
            <a:off x="9939112" y="3734227"/>
            <a:ext cx="412410" cy="350975"/>
          </a:xfrm>
          <a:prstGeom prst="downArrow">
            <a:avLst/>
          </a:prstGeom>
          <a:solidFill>
            <a:srgbClr val="4A7E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Slide Number Placeholder 1">
            <a:extLst>
              <a:ext uri="{FF2B5EF4-FFF2-40B4-BE49-F238E27FC236}">
                <a16:creationId xmlns:a16="http://schemas.microsoft.com/office/drawing/2014/main" id="{DEDBDD60-B469-4D38-B493-1A54FA4FE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6" name="Picture 105" descr="DSO_final_RBG-01.jpg">
            <a:extLst>
              <a:ext uri="{FF2B5EF4-FFF2-40B4-BE49-F238E27FC236}">
                <a16:creationId xmlns:a16="http://schemas.microsoft.com/office/drawing/2014/main" id="{84719673-1926-4DB1-8F4E-92C97A9A9C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108371"/>
            <a:ext cx="1185821" cy="69502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0CBD0F0-7D18-4F3D-A4FB-2926F76E816B}"/>
              </a:ext>
            </a:extLst>
          </p:cNvPr>
          <p:cNvSpPr txBox="1"/>
          <p:nvPr/>
        </p:nvSpPr>
        <p:spPr>
          <a:xfrm>
            <a:off x="8636027" y="2189768"/>
            <a:ext cx="1260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8" tooltip="http://commons.wikimedia.org/wiki/File:US_Navy_110903-N-PB383-108_Hospital_Corpsmen_conduct_medical_triage_training_on_a_simulated_patient_aboard_the_amphibious_transport_dock_ship_USS_N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Footer Placeholder 1">
            <a:extLst>
              <a:ext uri="{FF2B5EF4-FFF2-40B4-BE49-F238E27FC236}">
                <a16:creationId xmlns:a16="http://schemas.microsoft.com/office/drawing/2014/main" id="{5621A2AC-5252-4167-918E-F18E7E22D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CFF5C-0E71-47C9-A86B-544A0138D62B}"/>
              </a:ext>
            </a:extLst>
          </p:cNvPr>
          <p:cNvSpPr txBox="1"/>
          <p:nvPr/>
        </p:nvSpPr>
        <p:spPr>
          <a:xfrm>
            <a:off x="8949168" y="866322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Alignment Approach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05E215C-FB67-4C9B-B3CC-4C7B6739965B}"/>
              </a:ext>
            </a:extLst>
          </p:cNvPr>
          <p:cNvSpPr txBox="1"/>
          <p:nvPr/>
        </p:nvSpPr>
        <p:spPr>
          <a:xfrm>
            <a:off x="96101" y="872345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D60BB93-38B2-4A9D-AB13-7D30E00BC616}"/>
              </a:ext>
            </a:extLst>
          </p:cNvPr>
          <p:cNvSpPr txBox="1"/>
          <p:nvPr/>
        </p:nvSpPr>
        <p:spPr>
          <a:xfrm>
            <a:off x="11543160" y="866322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TA2</a:t>
            </a:r>
          </a:p>
        </p:txBody>
      </p:sp>
    </p:spTree>
    <p:extLst>
      <p:ext uri="{BB962C8B-B14F-4D97-AF65-F5344CB8AC3E}">
        <p14:creationId xmlns:p14="http://schemas.microsoft.com/office/powerpoint/2010/main" val="7198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9" grpId="0"/>
      <p:bldP spid="70" grpId="0"/>
      <p:bldP spid="85" grpId="0" animBg="1"/>
      <p:bldP spid="91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47116649-34A5-4080-B4F6-0D117CEE4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E01EA-1A91-40E0-B5FF-0D879D049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761FEC3B-05A7-4D9C-869E-78164ECC5F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2651" y="1066800"/>
            <a:ext cx="6400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Strong proposals will:</a:t>
            </a:r>
          </a:p>
          <a:p>
            <a:pPr marL="173038" indent="-173038"/>
            <a:r>
              <a:rPr lang="en-US" sz="1600" dirty="0"/>
              <a:t>Describe how they will build decision-making algorithms with quantifiable alignment to trusted human decision-maker attributes</a:t>
            </a:r>
          </a:p>
          <a:p>
            <a:pPr marL="173038" indent="-173038"/>
            <a:r>
              <a:rPr lang="en-US" sz="1600" dirty="0"/>
              <a:t>Describe how to tune an algorithmic decision-maker</a:t>
            </a:r>
          </a:p>
          <a:p>
            <a:pPr marL="173038" indent="-173038"/>
            <a:r>
              <a:rPr lang="en-US" sz="1600" dirty="0"/>
              <a:t>Describe how to incorporate domain knowledge</a:t>
            </a:r>
          </a:p>
          <a:p>
            <a:pPr marL="173038" indent="-173038"/>
            <a:r>
              <a:rPr lang="en-US" sz="1600" dirty="0"/>
              <a:t>Describe required elements for computational representations of scenarios, probes, and scenario context </a:t>
            </a:r>
          </a:p>
          <a:p>
            <a:pPr marL="173038" indent="-173038"/>
            <a:r>
              <a:rPr lang="en-US" sz="1600" dirty="0"/>
              <a:t>Describe the TA2 requirements for the program-wide standard interface and API</a:t>
            </a:r>
          </a:p>
          <a:p>
            <a:pPr marL="173038" indent="-173038"/>
            <a:r>
              <a:rPr lang="en-US" sz="1600" dirty="0"/>
              <a:t>Provide for compute needs </a:t>
            </a:r>
          </a:p>
          <a:p>
            <a:pPr marL="173038" indent="-173038"/>
            <a:r>
              <a:rPr lang="en-US" sz="1600" dirty="0"/>
              <a:t>Describe how their systems will extend to allow open-ended answers to scenarios/probes by the end of Phase 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3ACF19-5BDF-44E2-94F3-B3814859F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TA2: Human-aligned algorithmic decision-makers</a:t>
            </a:r>
          </a:p>
        </p:txBody>
      </p:sp>
      <p:pic>
        <p:nvPicPr>
          <p:cNvPr id="34" name="Picture 33" descr="DSO_final_RBG-01.jpg">
            <a:extLst>
              <a:ext uri="{FF2B5EF4-FFF2-40B4-BE49-F238E27FC236}">
                <a16:creationId xmlns:a16="http://schemas.microsoft.com/office/drawing/2014/main" id="{75BBBB10-A00D-4CED-8A76-013AB86B5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2B885-AD7A-4F96-A6EB-1C57736E8E78}"/>
              </a:ext>
            </a:extLst>
          </p:cNvPr>
          <p:cNvSpPr txBox="1"/>
          <p:nvPr/>
        </p:nvSpPr>
        <p:spPr>
          <a:xfrm>
            <a:off x="47897" y="6550026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ROE – Rules of Engagement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ABFBBDB-6279-4094-9095-CF45296404D6}"/>
              </a:ext>
            </a:extLst>
          </p:cNvPr>
          <p:cNvSpPr txBox="1">
            <a:spLocks/>
          </p:cNvSpPr>
          <p:nvPr/>
        </p:nvSpPr>
        <p:spPr bwMode="auto">
          <a:xfrm>
            <a:off x="0" y="1066800"/>
            <a:ext cx="5486400" cy="26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u="sng" dirty="0"/>
              <a:t>Challenges</a:t>
            </a:r>
          </a:p>
          <a:p>
            <a:pPr marL="173038" indent="-173038"/>
            <a:r>
              <a:rPr lang="en-US" sz="1600" dirty="0"/>
              <a:t>Algorithmic decision-makers that can balance situational constraints with trusted human decision-maker attributes</a:t>
            </a:r>
          </a:p>
          <a:p>
            <a:pPr marL="173038" indent="-173038"/>
            <a:r>
              <a:rPr lang="en-US" sz="1600" dirty="0"/>
              <a:t>Algorithmic decision-makers that can be tuned to a group of trusted human decision-makers or fine-tuned to a trusted individual decision-maker</a:t>
            </a:r>
          </a:p>
          <a:p>
            <a:pPr marL="173038" indent="-173038"/>
            <a:r>
              <a:rPr lang="en-US" sz="1600" dirty="0"/>
              <a:t>Effective integration of high-level goals and guidance (DoD policy, ROEs, commander’s intent) into algorithmic decision-makers</a:t>
            </a:r>
          </a:p>
        </p:txBody>
      </p:sp>
    </p:spTree>
    <p:extLst>
      <p:ext uri="{BB962C8B-B14F-4D97-AF65-F5344CB8AC3E}">
        <p14:creationId xmlns:p14="http://schemas.microsoft.com/office/powerpoint/2010/main" val="164939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9216F-9565-450F-A686-0E26A74EE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5B07BF-EC4C-4C6A-823D-5A4F25EFA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Difficult decision-making domains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89612-4405-4C5B-91FF-9AAC3A008A65}"/>
              </a:ext>
            </a:extLst>
          </p:cNvPr>
          <p:cNvSpPr txBox="1"/>
          <p:nvPr/>
        </p:nvSpPr>
        <p:spPr>
          <a:xfrm>
            <a:off x="8600620" y="1560683"/>
            <a:ext cx="223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Disaster relief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28104-86E8-4B44-A744-FD30DEC5CA6F}"/>
              </a:ext>
            </a:extLst>
          </p:cNvPr>
          <p:cNvSpPr txBox="1"/>
          <p:nvPr/>
        </p:nvSpPr>
        <p:spPr>
          <a:xfrm>
            <a:off x="1021678" y="1561023"/>
            <a:ext cx="227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Small unit triage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AB6D56-41C3-41AA-8B59-BAD4503E7028}"/>
              </a:ext>
            </a:extLst>
          </p:cNvPr>
          <p:cNvSpPr txBox="1"/>
          <p:nvPr/>
        </p:nvSpPr>
        <p:spPr>
          <a:xfrm rot="16200000">
            <a:off x="6632682" y="3092023"/>
            <a:ext cx="235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By JO1 MARK D. FARAM, USN - [1], Public Domain, https://commons.wikimedia.org/w/index.php?curid=2152632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94974-549A-46F6-A306-5E8D2B9E8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13514" y="2058359"/>
            <a:ext cx="3412191" cy="22719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798A6C9-D15C-49E6-8FB9-EEE8562B696A}"/>
              </a:ext>
            </a:extLst>
          </p:cNvPr>
          <p:cNvSpPr txBox="1"/>
          <p:nvPr/>
        </p:nvSpPr>
        <p:spPr>
          <a:xfrm rot="16200000">
            <a:off x="10596782" y="3086206"/>
            <a:ext cx="233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4" tooltip="https://commons.wikimedia.org/wiki/File:Visitors_watch_a_multinational_medical_response_team_carry_a_simulated_natural_disaster_casualty_during_Immediate_Response_2014_in_Postojna,_Slovenia,_Aug._27,_2014_140827-A-LR291-00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 by Unknown Author is licensed </a:t>
            </a:r>
          </a:p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under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11BC3A9-B867-4E76-8C52-A5996891D67D}"/>
              </a:ext>
            </a:extLst>
          </p:cNvPr>
          <p:cNvSpPr/>
          <p:nvPr/>
        </p:nvSpPr>
        <p:spPr>
          <a:xfrm>
            <a:off x="480585" y="5186876"/>
            <a:ext cx="11145120" cy="5018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(min-hr) 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                        Increasing event duration                       </a:t>
            </a:r>
            <a:r>
              <a:rPr lang="en-US" sz="1100" dirty="0">
                <a:solidFill>
                  <a:schemeClr val="tx1"/>
                </a:solidFill>
              </a:rPr>
              <a:t>(days-weeks)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DF01B4E-0A8E-4009-B1DA-AFF7E77FE376}"/>
              </a:ext>
            </a:extLst>
          </p:cNvPr>
          <p:cNvSpPr/>
          <p:nvPr/>
        </p:nvSpPr>
        <p:spPr>
          <a:xfrm>
            <a:off x="481816" y="5809470"/>
            <a:ext cx="11145120" cy="50186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(triage has well-structured rules) 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               Less defined rules                       </a:t>
            </a:r>
            <a:r>
              <a:rPr lang="en-US" sz="1100" dirty="0">
                <a:solidFill>
                  <a:schemeClr val="tx1"/>
                </a:solidFill>
              </a:rPr>
              <a:t>(every disaster is unique)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BF5DBA-307A-4528-BACE-BBBFA861D7EE}"/>
              </a:ext>
            </a:extLst>
          </p:cNvPr>
          <p:cNvGrpSpPr/>
          <p:nvPr/>
        </p:nvGrpSpPr>
        <p:grpSpPr>
          <a:xfrm>
            <a:off x="410399" y="2051484"/>
            <a:ext cx="3764375" cy="2370314"/>
            <a:chOff x="410399" y="2051484"/>
            <a:chExt cx="3764375" cy="23703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4FB6D8-3E83-44BA-84B6-CAB92041A45F}"/>
                </a:ext>
              </a:extLst>
            </p:cNvPr>
            <p:cNvSpPr txBox="1"/>
            <p:nvPr/>
          </p:nvSpPr>
          <p:spPr>
            <a:xfrm rot="16200000">
              <a:off x="2835729" y="3082752"/>
              <a:ext cx="237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50000"/>
                    </a:schemeClr>
                  </a:solidFill>
                </a:rPr>
                <a:t>https://www.afsoc.af.mil/News/Photos/igphoto/2001868908/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153103-BA9E-4A41-A82F-1F672F766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9" y="2058359"/>
              <a:ext cx="3486359" cy="227193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B262A3-CD82-4793-AB0A-15D7C31182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/>
        </p:blipFill>
        <p:spPr>
          <a:xfrm>
            <a:off x="4495015" y="2058359"/>
            <a:ext cx="3191915" cy="22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0FB9A-3DBA-4E36-83BF-DB382260FC4D}"/>
              </a:ext>
            </a:extLst>
          </p:cNvPr>
          <p:cNvSpPr txBox="1"/>
          <p:nvPr/>
        </p:nvSpPr>
        <p:spPr>
          <a:xfrm>
            <a:off x="1847248" y="4312416"/>
            <a:ext cx="655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SOCOM</a:t>
            </a:r>
          </a:p>
          <a:p>
            <a:pPr algn="ctr"/>
            <a:r>
              <a:rPr lang="en-US" sz="1100" dirty="0"/>
              <a:t>III MEF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DB343-5859-4620-BEB4-79FF1C839787}"/>
              </a:ext>
            </a:extLst>
          </p:cNvPr>
          <p:cNvSpPr txBox="1"/>
          <p:nvPr/>
        </p:nvSpPr>
        <p:spPr>
          <a:xfrm>
            <a:off x="5600874" y="4288286"/>
            <a:ext cx="1260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Army MEDCOM</a:t>
            </a:r>
          </a:p>
          <a:p>
            <a:pPr algn="ctr"/>
            <a:r>
              <a:rPr lang="en-US" sz="1100" dirty="0"/>
              <a:t>Law enforcement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23F8D-9110-4377-BBA5-CF323340F489}"/>
              </a:ext>
            </a:extLst>
          </p:cNvPr>
          <p:cNvSpPr txBox="1"/>
          <p:nvPr/>
        </p:nvSpPr>
        <p:spPr>
          <a:xfrm>
            <a:off x="9619874" y="4288286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COCOMs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7591F-2695-4AFB-8311-FD391056719A}"/>
              </a:ext>
            </a:extLst>
          </p:cNvPr>
          <p:cNvSpPr txBox="1"/>
          <p:nvPr/>
        </p:nvSpPr>
        <p:spPr>
          <a:xfrm>
            <a:off x="4380180" y="1560683"/>
            <a:ext cx="364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Triage for mass casualty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27C34-50CF-42D6-B1E2-DDD682AEC847}"/>
              </a:ext>
            </a:extLst>
          </p:cNvPr>
          <p:cNvSpPr txBox="1"/>
          <p:nvPr/>
        </p:nvSpPr>
        <p:spPr>
          <a:xfrm>
            <a:off x="4649130" y="4877266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Elements of complexity</a:t>
            </a:r>
          </a:p>
        </p:txBody>
      </p:sp>
      <p:pic>
        <p:nvPicPr>
          <p:cNvPr id="24" name="Picture 23" descr="DSO_final_RBG-01.jpg">
            <a:extLst>
              <a:ext uri="{FF2B5EF4-FFF2-40B4-BE49-F238E27FC236}">
                <a16:creationId xmlns:a16="http://schemas.microsoft.com/office/drawing/2014/main" id="{50B465BB-FA0D-4DB6-A693-6687F4AB98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B9BF94FA-A184-44B2-B710-231262660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10135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9216F-9565-450F-A686-0E26A74EE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5B07BF-EC4C-4C6A-823D-5A4F25EFA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domains for ITM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89612-4405-4C5B-91FF-9AAC3A008A65}"/>
              </a:ext>
            </a:extLst>
          </p:cNvPr>
          <p:cNvSpPr txBox="1"/>
          <p:nvPr/>
        </p:nvSpPr>
        <p:spPr>
          <a:xfrm>
            <a:off x="8600620" y="1560683"/>
            <a:ext cx="223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Disaster relief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28104-86E8-4B44-A744-FD30DEC5CA6F}"/>
              </a:ext>
            </a:extLst>
          </p:cNvPr>
          <p:cNvSpPr txBox="1"/>
          <p:nvPr/>
        </p:nvSpPr>
        <p:spPr>
          <a:xfrm>
            <a:off x="1021678" y="1561023"/>
            <a:ext cx="227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Small unit triage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AB6D56-41C3-41AA-8B59-BAD4503E7028}"/>
              </a:ext>
            </a:extLst>
          </p:cNvPr>
          <p:cNvSpPr txBox="1"/>
          <p:nvPr/>
        </p:nvSpPr>
        <p:spPr>
          <a:xfrm rot="16200000">
            <a:off x="6613432" y="2907358"/>
            <a:ext cx="235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By JO1 MARK D. FARAM, USN - [1], Public Domain, https://commons.wikimedia.org/w/index.php?curid=2152632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0C5CF2-DF11-4827-8B9A-867001D72533}"/>
              </a:ext>
            </a:extLst>
          </p:cNvPr>
          <p:cNvSpPr txBox="1"/>
          <p:nvPr/>
        </p:nvSpPr>
        <p:spPr>
          <a:xfrm>
            <a:off x="4380180" y="1560683"/>
            <a:ext cx="364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Triage for mass casualty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98A6C9-D15C-49E6-8FB9-EEE8562B696A}"/>
              </a:ext>
            </a:extLst>
          </p:cNvPr>
          <p:cNvSpPr txBox="1"/>
          <p:nvPr/>
        </p:nvSpPr>
        <p:spPr>
          <a:xfrm rot="16200000">
            <a:off x="10592117" y="3081865"/>
            <a:ext cx="233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  <a:hlinkClick r:id="rId3" tooltip="https://commons.wikimedia.org/wiki/File:Visitors_watch_a_multinational_medical_response_team_carry_a_simulated_natural_disaster_casualty_during_Immediate_Response_2014_in_Postojna,_Slovenia,_Aug._27,_2014_140827-A-LR291-00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 by Unknown Author is licensed </a:t>
            </a:r>
          </a:p>
          <a:p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under 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BF5DBA-307A-4528-BACE-BBBFA861D7EE}"/>
              </a:ext>
            </a:extLst>
          </p:cNvPr>
          <p:cNvGrpSpPr/>
          <p:nvPr/>
        </p:nvGrpSpPr>
        <p:grpSpPr>
          <a:xfrm>
            <a:off x="410399" y="2051484"/>
            <a:ext cx="3795153" cy="2370314"/>
            <a:chOff x="410399" y="2051484"/>
            <a:chExt cx="3795153" cy="23703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4FB6D8-3E83-44BA-84B6-CAB92041A45F}"/>
                </a:ext>
              </a:extLst>
            </p:cNvPr>
            <p:cNvSpPr txBox="1"/>
            <p:nvPr/>
          </p:nvSpPr>
          <p:spPr>
            <a:xfrm rot="16200000">
              <a:off x="2835729" y="3051975"/>
              <a:ext cx="2370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https://www.afsoc.af.mil/News/Photos/igphoto/2001868908/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153103-BA9E-4A41-A82F-1F672F766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9" y="2058359"/>
              <a:ext cx="3486359" cy="227193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B262A3-CD82-4793-AB0A-15D7C31182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/>
        </p:blipFill>
        <p:spPr>
          <a:xfrm>
            <a:off x="4495015" y="2058359"/>
            <a:ext cx="3191915" cy="22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0FB9A-3DBA-4E36-83BF-DB382260FC4D}"/>
              </a:ext>
            </a:extLst>
          </p:cNvPr>
          <p:cNvSpPr txBox="1"/>
          <p:nvPr/>
        </p:nvSpPr>
        <p:spPr>
          <a:xfrm>
            <a:off x="1771906" y="4312416"/>
            <a:ext cx="806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Phase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DB343-5859-4620-BEB4-79FF1C839787}"/>
              </a:ext>
            </a:extLst>
          </p:cNvPr>
          <p:cNvSpPr txBox="1"/>
          <p:nvPr/>
        </p:nvSpPr>
        <p:spPr>
          <a:xfrm>
            <a:off x="5827698" y="4288286"/>
            <a:ext cx="806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Phase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23F8D-9110-4377-BBA5-CF323340F489}"/>
              </a:ext>
            </a:extLst>
          </p:cNvPr>
          <p:cNvSpPr txBox="1"/>
          <p:nvPr/>
        </p:nvSpPr>
        <p:spPr>
          <a:xfrm>
            <a:off x="9619874" y="4288286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COCOMs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E6544E-090A-44EB-B294-A5C92B11A316}"/>
              </a:ext>
            </a:extLst>
          </p:cNvPr>
          <p:cNvSpPr/>
          <p:nvPr/>
        </p:nvSpPr>
        <p:spPr>
          <a:xfrm>
            <a:off x="304800" y="1419426"/>
            <a:ext cx="7750392" cy="325260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78CD2-99A7-4891-95B0-A8359FA14D83}"/>
              </a:ext>
            </a:extLst>
          </p:cNvPr>
          <p:cNvSpPr txBox="1"/>
          <p:nvPr/>
        </p:nvSpPr>
        <p:spPr>
          <a:xfrm>
            <a:off x="3569817" y="105009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ITM focus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7252AD-4C54-4AE0-AEB0-1547E3FC8CE0}"/>
              </a:ext>
            </a:extLst>
          </p:cNvPr>
          <p:cNvSpPr/>
          <p:nvPr/>
        </p:nvSpPr>
        <p:spPr>
          <a:xfrm>
            <a:off x="8206653" y="2040260"/>
            <a:ext cx="3418051" cy="2278813"/>
          </a:xfrm>
          <a:prstGeom prst="rect">
            <a:avLst/>
          </a:prstGeom>
          <a:blipFill dpi="0" rotWithShape="1">
            <a:blip r:embed="rId7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767491C-2267-4A2A-820E-3A68E919D639}"/>
              </a:ext>
            </a:extLst>
          </p:cNvPr>
          <p:cNvSpPr/>
          <p:nvPr/>
        </p:nvSpPr>
        <p:spPr>
          <a:xfrm>
            <a:off x="480585" y="5186876"/>
            <a:ext cx="11145120" cy="5018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(min-hr) 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                        Increasing event duration                       </a:t>
            </a:r>
            <a:r>
              <a:rPr lang="en-US" sz="1100" dirty="0">
                <a:solidFill>
                  <a:schemeClr val="tx1"/>
                </a:solidFill>
              </a:rPr>
              <a:t>(days-weeks)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9812945-BF7C-4855-A0B1-E79ACD559473}"/>
              </a:ext>
            </a:extLst>
          </p:cNvPr>
          <p:cNvSpPr/>
          <p:nvPr/>
        </p:nvSpPr>
        <p:spPr>
          <a:xfrm>
            <a:off x="481816" y="5809470"/>
            <a:ext cx="11145120" cy="50186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(triage has well-structured rules) 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               Less defined rules                       </a:t>
            </a:r>
            <a:r>
              <a:rPr lang="en-US" sz="1100" dirty="0">
                <a:solidFill>
                  <a:schemeClr val="tx1"/>
                </a:solidFill>
              </a:rPr>
              <a:t>(every disaster is unique)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BF0F4-8FFC-41FA-AB38-8BECE6D4AD86}"/>
              </a:ext>
            </a:extLst>
          </p:cNvPr>
          <p:cNvSpPr txBox="1"/>
          <p:nvPr/>
        </p:nvSpPr>
        <p:spPr>
          <a:xfrm>
            <a:off x="4649130" y="4877266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Elements of complexity</a:t>
            </a:r>
          </a:p>
        </p:txBody>
      </p:sp>
      <p:pic>
        <p:nvPicPr>
          <p:cNvPr id="24" name="Picture 23" descr="DSO_final_RBG-01.jpg">
            <a:extLst>
              <a:ext uri="{FF2B5EF4-FFF2-40B4-BE49-F238E27FC236}">
                <a16:creationId xmlns:a16="http://schemas.microsoft.com/office/drawing/2014/main" id="{3C729578-ED28-45A5-B3F2-C3548B2F4C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D77066B2-4098-47F4-82E5-3E6D9065E0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2261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A6345-4BC4-4241-8BAE-F042257F5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7F332-6231-4A00-AF63-4736F035B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ITM evaluation – characterization, alignment and trust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C7CB0-9826-4537-BF16-DD5640DAE506}"/>
              </a:ext>
            </a:extLst>
          </p:cNvPr>
          <p:cNvSpPr txBox="1"/>
          <p:nvPr/>
        </p:nvSpPr>
        <p:spPr>
          <a:xfrm>
            <a:off x="8336187" y="1246721"/>
            <a:ext cx="20778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(Kohn et al. 2021, Mayer et al. 1995)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7BB0A-2A62-42A3-954E-48B71E17E357}"/>
              </a:ext>
            </a:extLst>
          </p:cNvPr>
          <p:cNvSpPr/>
          <p:nvPr/>
        </p:nvSpPr>
        <p:spPr>
          <a:xfrm>
            <a:off x="5341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Trust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FFEE1-CFEC-43A4-A5E0-E98ED71B5A34}"/>
              </a:ext>
            </a:extLst>
          </p:cNvPr>
          <p:cNvSpPr/>
          <p:nvPr/>
        </p:nvSpPr>
        <p:spPr>
          <a:xfrm>
            <a:off x="9659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57B45-249B-4FBF-B51C-17A431940FE1}"/>
              </a:ext>
            </a:extLst>
          </p:cNvPr>
          <p:cNvSpPr/>
          <p:nvPr/>
        </p:nvSpPr>
        <p:spPr>
          <a:xfrm>
            <a:off x="3712525" y="4699330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Trustor’s propensity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2A446-5A9D-4377-92D8-4427E9CB5C3F}"/>
              </a:ext>
            </a:extLst>
          </p:cNvPr>
          <p:cNvSpPr/>
          <p:nvPr/>
        </p:nvSpPr>
        <p:spPr>
          <a:xfrm>
            <a:off x="6409543" y="1926686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Perceived Risk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D2E6-1122-4BA6-8B36-582AC20DBFF4}"/>
              </a:ext>
            </a:extLst>
          </p:cNvPr>
          <p:cNvSpPr/>
          <p:nvPr/>
        </p:nvSpPr>
        <p:spPr>
          <a:xfrm>
            <a:off x="7500917" y="2885371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Risk Taking in Relationship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467FF-38AB-4EBB-B8F9-44544A6E8A5E}"/>
              </a:ext>
            </a:extLst>
          </p:cNvPr>
          <p:cNvSpPr/>
          <p:nvPr/>
        </p:nvSpPr>
        <p:spPr>
          <a:xfrm>
            <a:off x="1859484" y="2438402"/>
            <a:ext cx="1882238" cy="14870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116E7E9-F90C-4B0D-98B5-7FBF5702616D}"/>
              </a:ext>
            </a:extLst>
          </p:cNvPr>
          <p:cNvCxnSpPr>
            <a:cxnSpLocks/>
            <a:stCxn id="11" idx="0"/>
            <a:endCxn id="16" idx="1"/>
          </p:cNvCxnSpPr>
          <p:nvPr/>
        </p:nvCxnSpPr>
        <p:spPr bwMode="auto">
          <a:xfrm rot="16200000" flipH="1" flipV="1">
            <a:off x="5988463" y="-1243608"/>
            <a:ext cx="296558" cy="8554516"/>
          </a:xfrm>
          <a:prstGeom prst="bentConnector4">
            <a:avLst>
              <a:gd name="adj1" fmla="val -582859"/>
              <a:gd name="adj2" fmla="val 102672"/>
            </a:avLst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204E85-337E-484B-AB68-2ECC785CC3F3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745675" y="3229756"/>
            <a:ext cx="1596242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E98D15-790F-4968-AAFE-4EAB083DAA7E}"/>
              </a:ext>
            </a:extLst>
          </p:cNvPr>
          <p:cNvCxnSpPr>
            <a:stCxn id="10" idx="3"/>
            <a:endCxn id="14" idx="1"/>
          </p:cNvCxnSpPr>
          <p:nvPr/>
        </p:nvCxnSpPr>
        <p:spPr bwMode="auto">
          <a:xfrm>
            <a:off x="6850083" y="3229756"/>
            <a:ext cx="650834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80C284-95EE-40F2-9D95-D96DF2AC0AFB}"/>
              </a:ext>
            </a:extLst>
          </p:cNvPr>
          <p:cNvCxnSpPr>
            <a:stCxn id="14" idx="3"/>
            <a:endCxn id="11" idx="1"/>
          </p:cNvCxnSpPr>
          <p:nvPr/>
        </p:nvCxnSpPr>
        <p:spPr bwMode="auto">
          <a:xfrm>
            <a:off x="9009082" y="3229756"/>
            <a:ext cx="65083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59DBD3-4F4A-478F-BCFA-E09D9B45FA88}"/>
              </a:ext>
            </a:extLst>
          </p:cNvPr>
          <p:cNvCxnSpPr>
            <a:stCxn id="13" idx="2"/>
          </p:cNvCxnSpPr>
          <p:nvPr/>
        </p:nvCxnSpPr>
        <p:spPr bwMode="auto">
          <a:xfrm flipH="1">
            <a:off x="7163625" y="2615455"/>
            <a:ext cx="1" cy="61429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1DD3D0-7A2D-4ABB-A54F-6585FFC6F4A2}"/>
              </a:ext>
            </a:extLst>
          </p:cNvPr>
          <p:cNvCxnSpPr>
            <a:stCxn id="12" idx="0"/>
          </p:cNvCxnSpPr>
          <p:nvPr/>
        </p:nvCxnSpPr>
        <p:spPr bwMode="auto">
          <a:xfrm flipH="1" flipV="1">
            <a:off x="4466607" y="3278051"/>
            <a:ext cx="1" cy="1421279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907B90-6C24-420D-A051-3E15EA587BB3}"/>
              </a:ext>
            </a:extLst>
          </p:cNvPr>
          <p:cNvSpPr txBox="1"/>
          <p:nvPr/>
        </p:nvSpPr>
        <p:spPr>
          <a:xfrm>
            <a:off x="1923967" y="2796852"/>
            <a:ext cx="167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Factors of Perceived Trustworthiness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CBEA7A-495B-42F9-9E7A-C32DEE19D725}"/>
              </a:ext>
            </a:extLst>
          </p:cNvPr>
          <p:cNvGrpSpPr/>
          <p:nvPr/>
        </p:nvGrpSpPr>
        <p:grpSpPr>
          <a:xfrm>
            <a:off x="1859484" y="1926686"/>
            <a:ext cx="7149598" cy="1998770"/>
            <a:chOff x="1859484" y="1926686"/>
            <a:chExt cx="7149598" cy="199877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9C1C7C-B0C7-4877-B8AC-CB006740AACA}"/>
                </a:ext>
              </a:extLst>
            </p:cNvPr>
            <p:cNvSpPr/>
            <p:nvPr/>
          </p:nvSpPr>
          <p:spPr>
            <a:xfrm>
              <a:off x="6409543" y="1926686"/>
              <a:ext cx="1508165" cy="68876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Decision-maker alignment score (TA1)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16666D-C7F8-485D-AABA-83646A224780}"/>
                </a:ext>
              </a:extLst>
            </p:cNvPr>
            <p:cNvSpPr/>
            <p:nvPr/>
          </p:nvSpPr>
          <p:spPr>
            <a:xfrm>
              <a:off x="7500917" y="2885371"/>
              <a:ext cx="1508165" cy="6887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Aligned algorithmic decision-maker (TA2)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CDEF37-2C8A-4D1C-9D54-3769FEF10394}"/>
                </a:ext>
              </a:extLst>
            </p:cNvPr>
            <p:cNvSpPr/>
            <p:nvPr/>
          </p:nvSpPr>
          <p:spPr>
            <a:xfrm>
              <a:off x="1859484" y="2438402"/>
              <a:ext cx="1882238" cy="14870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320DF3-6B87-4B51-8BFB-F82E11683CD4}"/>
                </a:ext>
              </a:extLst>
            </p:cNvPr>
            <p:cNvSpPr txBox="1"/>
            <p:nvPr/>
          </p:nvSpPr>
          <p:spPr>
            <a:xfrm>
              <a:off x="1980752" y="2921949"/>
              <a:ext cx="16767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Decision-maker characterization</a:t>
              </a:r>
            </a:p>
            <a:p>
              <a:pPr algn="ctr"/>
              <a:r>
                <a:rPr lang="en-US" sz="1400" b="1" dirty="0"/>
                <a:t>(TA1)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58A5A1F-C0AC-4332-BFCD-F691E8E6C7AB}"/>
              </a:ext>
            </a:extLst>
          </p:cNvPr>
          <p:cNvSpPr txBox="1"/>
          <p:nvPr/>
        </p:nvSpPr>
        <p:spPr>
          <a:xfrm>
            <a:off x="1563028" y="5895799"/>
            <a:ext cx="90659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Best-practice is to use multiple classes of measures to assess trust and to use pilot-studies before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Self-report, physiological, &amp; behavioral are three classes of measures commonly used to evaluate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ITM will utilize behavioral, self-report, &amp; algorithmic measures to evaluate algorithmic decision-makers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9EA2AC3F-989E-4BA3-B5B6-71E0374858B8}"/>
              </a:ext>
            </a:extLst>
          </p:cNvPr>
          <p:cNvSpPr/>
          <p:nvPr/>
        </p:nvSpPr>
        <p:spPr bwMode="auto">
          <a:xfrm rot="16200000">
            <a:off x="4317382" y="3141449"/>
            <a:ext cx="298450" cy="4719452"/>
          </a:xfrm>
          <a:prstGeom prst="leftBrace">
            <a:avLst>
              <a:gd name="adj1" fmla="val 22384"/>
              <a:gd name="adj2" fmla="val 49704"/>
            </a:avLst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567862-12BC-46F2-BD50-B20E78DAF498}"/>
              </a:ext>
            </a:extLst>
          </p:cNvPr>
          <p:cNvSpPr txBox="1"/>
          <p:nvPr/>
        </p:nvSpPr>
        <p:spPr>
          <a:xfrm>
            <a:off x="3810787" y="5621393"/>
            <a:ext cx="113601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Self-report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F0172993-A35A-4631-8576-642AE0CE6182}"/>
              </a:ext>
            </a:extLst>
          </p:cNvPr>
          <p:cNvSpPr/>
          <p:nvPr/>
        </p:nvSpPr>
        <p:spPr bwMode="auto">
          <a:xfrm rot="16200000">
            <a:off x="7014400" y="2603488"/>
            <a:ext cx="298450" cy="3667165"/>
          </a:xfrm>
          <a:prstGeom prst="leftBrace">
            <a:avLst>
              <a:gd name="adj1" fmla="val 22384"/>
              <a:gd name="adj2" fmla="val 49704"/>
            </a:avLst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C15037-756A-4D43-8B3C-7BC61AFB1BC3}"/>
              </a:ext>
            </a:extLst>
          </p:cNvPr>
          <p:cNvSpPr txBox="1"/>
          <p:nvPr/>
        </p:nvSpPr>
        <p:spPr>
          <a:xfrm>
            <a:off x="6427109" y="4538938"/>
            <a:ext cx="14730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Physiological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FA067104-B4D4-4314-A3CB-A7A7F7FA97F8}"/>
              </a:ext>
            </a:extLst>
          </p:cNvPr>
          <p:cNvSpPr/>
          <p:nvPr/>
        </p:nvSpPr>
        <p:spPr bwMode="auto">
          <a:xfrm rot="16200000">
            <a:off x="8099840" y="3078817"/>
            <a:ext cx="298450" cy="1496292"/>
          </a:xfrm>
          <a:prstGeom prst="leftBrace">
            <a:avLst>
              <a:gd name="adj1" fmla="val 22384"/>
              <a:gd name="adj2" fmla="val 49704"/>
            </a:avLst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82E3EB-C19A-446F-ABE6-2864B84FAEAC}"/>
              </a:ext>
            </a:extLst>
          </p:cNvPr>
          <p:cNvSpPr txBox="1"/>
          <p:nvPr/>
        </p:nvSpPr>
        <p:spPr>
          <a:xfrm>
            <a:off x="7629151" y="3925254"/>
            <a:ext cx="12398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Behavioral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F90C3154-2DE1-4F26-A423-71F04B7F4F74}"/>
              </a:ext>
            </a:extLst>
          </p:cNvPr>
          <p:cNvSpPr/>
          <p:nvPr/>
        </p:nvSpPr>
        <p:spPr bwMode="auto">
          <a:xfrm rot="16200000">
            <a:off x="8111711" y="4310599"/>
            <a:ext cx="298450" cy="1496292"/>
          </a:xfrm>
          <a:prstGeom prst="leftBrace">
            <a:avLst>
              <a:gd name="adj1" fmla="val 22384"/>
              <a:gd name="adj2" fmla="val 49704"/>
            </a:avLst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64C2C3-609E-4DE8-A4EA-03B0478595B9}"/>
              </a:ext>
            </a:extLst>
          </p:cNvPr>
          <p:cNvSpPr txBox="1"/>
          <p:nvPr/>
        </p:nvSpPr>
        <p:spPr>
          <a:xfrm>
            <a:off x="7594722" y="5157036"/>
            <a:ext cx="13232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Algorithmic</a:t>
            </a:r>
          </a:p>
        </p:txBody>
      </p:sp>
      <p:pic>
        <p:nvPicPr>
          <p:cNvPr id="44" name="Picture 43" descr="DSO_final_RBG-01.jpg">
            <a:extLst>
              <a:ext uri="{FF2B5EF4-FFF2-40B4-BE49-F238E27FC236}">
                <a16:creationId xmlns:a16="http://schemas.microsoft.com/office/drawing/2014/main" id="{DE51308A-1919-4577-9991-32536DFE4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42" name="Footer Placeholder 1">
            <a:extLst>
              <a:ext uri="{FF2B5EF4-FFF2-40B4-BE49-F238E27FC236}">
                <a16:creationId xmlns:a16="http://schemas.microsoft.com/office/drawing/2014/main" id="{FCE1AEB7-D232-4D04-80EA-2E413D622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9956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5AF35-AEF3-491A-8160-0333DF095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86DF95-71C3-48F5-A958-B3D9C365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151418"/>
            <a:ext cx="8813757" cy="612648"/>
          </a:xfrm>
        </p:spPr>
        <p:txBody>
          <a:bodyPr>
            <a:normAutofit/>
          </a:bodyPr>
          <a:lstStyle/>
          <a:p>
            <a:r>
              <a:rPr lang="en-US" dirty="0"/>
              <a:t>Preliminary behavioral evaluation measure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A6C6C8-8580-4C8F-8F44-A2BF4291A332}"/>
              </a:ext>
            </a:extLst>
          </p:cNvPr>
          <p:cNvSpPr txBox="1"/>
          <p:nvPr/>
        </p:nvSpPr>
        <p:spPr>
          <a:xfrm>
            <a:off x="210943" y="941448"/>
            <a:ext cx="116481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behavioral measure used to quantify the willingness of a human to delegate decision-making to an algorithm</a:t>
            </a:r>
            <a:endParaRPr lang="en-US" sz="400" dirty="0"/>
          </a:p>
          <a:p>
            <a:endParaRPr lang="en-US" sz="900" dirty="0"/>
          </a:p>
          <a:p>
            <a:r>
              <a:rPr lang="en-US" dirty="0"/>
              <a:t>ITM performance will depend on both TA1 characterization process and TA2 alignment process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0BBC3B-A597-492A-A62E-E3D2F678AB2B}"/>
              </a:ext>
            </a:extLst>
          </p:cNvPr>
          <p:cNvGrpSpPr/>
          <p:nvPr/>
        </p:nvGrpSpPr>
        <p:grpSpPr>
          <a:xfrm>
            <a:off x="210943" y="2186464"/>
            <a:ext cx="11923682" cy="4248899"/>
            <a:chOff x="210943" y="986928"/>
            <a:chExt cx="11923682" cy="424889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97A3C37-457E-4239-A814-F7C02490B361}"/>
                </a:ext>
              </a:extLst>
            </p:cNvPr>
            <p:cNvSpPr/>
            <p:nvPr/>
          </p:nvSpPr>
          <p:spPr>
            <a:xfrm>
              <a:off x="4639875" y="4692234"/>
              <a:ext cx="134021" cy="166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0682CAA-9C12-4530-AB60-E3131F74E2F8}"/>
                </a:ext>
              </a:extLst>
            </p:cNvPr>
            <p:cNvSpPr/>
            <p:nvPr/>
          </p:nvSpPr>
          <p:spPr>
            <a:xfrm>
              <a:off x="4487981" y="4493260"/>
              <a:ext cx="208430" cy="38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63162B-F030-475D-9805-9BC32FF36710}"/>
                </a:ext>
              </a:extLst>
            </p:cNvPr>
            <p:cNvSpPr/>
            <p:nvPr/>
          </p:nvSpPr>
          <p:spPr>
            <a:xfrm>
              <a:off x="4448575" y="4536214"/>
              <a:ext cx="208430" cy="38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CFB16B5-DB1B-4CF6-8B62-C9CB60AF2F71}"/>
                </a:ext>
              </a:extLst>
            </p:cNvPr>
            <p:cNvSpPr/>
            <p:nvPr/>
          </p:nvSpPr>
          <p:spPr>
            <a:xfrm>
              <a:off x="4489439" y="3048554"/>
              <a:ext cx="208430" cy="38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83378A-67BC-48EE-A869-D9888F74EA16}"/>
                </a:ext>
              </a:extLst>
            </p:cNvPr>
            <p:cNvSpPr/>
            <p:nvPr/>
          </p:nvSpPr>
          <p:spPr>
            <a:xfrm>
              <a:off x="4450033" y="3091509"/>
              <a:ext cx="208430" cy="38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F4CAB58-EFA9-45F4-9575-BF1B8CCC53F9}"/>
                </a:ext>
              </a:extLst>
            </p:cNvPr>
            <p:cNvSpPr/>
            <p:nvPr/>
          </p:nvSpPr>
          <p:spPr>
            <a:xfrm>
              <a:off x="4491379" y="1586462"/>
              <a:ext cx="208430" cy="38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618093-F4BB-4FA3-A0B9-1A054EB50DDA}"/>
                </a:ext>
              </a:extLst>
            </p:cNvPr>
            <p:cNvSpPr/>
            <p:nvPr/>
          </p:nvSpPr>
          <p:spPr>
            <a:xfrm>
              <a:off x="4451973" y="1629417"/>
              <a:ext cx="208430" cy="38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6DE3204-C05A-4593-8FDA-415E4D797215}"/>
                </a:ext>
              </a:extLst>
            </p:cNvPr>
            <p:cNvGrpSpPr/>
            <p:nvPr/>
          </p:nvGrpSpPr>
          <p:grpSpPr>
            <a:xfrm>
              <a:off x="210943" y="1264668"/>
              <a:ext cx="11883657" cy="3374116"/>
              <a:chOff x="1740521" y="2224222"/>
              <a:chExt cx="10606677" cy="24890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72DB23-34BC-4959-BF08-6FA2A657D046}"/>
                  </a:ext>
                </a:extLst>
              </p:cNvPr>
              <p:cNvSpPr/>
              <p:nvPr/>
            </p:nvSpPr>
            <p:spPr>
              <a:xfrm>
                <a:off x="3604382" y="2365931"/>
                <a:ext cx="1368403" cy="6126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Aligned ITM algorithmic decision-maker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EF0651F-FDDD-4995-A114-4302F01758F0}"/>
                  </a:ext>
                </a:extLst>
              </p:cNvPr>
              <p:cNvSpPr/>
              <p:nvPr/>
            </p:nvSpPr>
            <p:spPr>
              <a:xfrm>
                <a:off x="3604382" y="3440191"/>
                <a:ext cx="1368403" cy="6126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Baseline algorithmic decision-maker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375A61-79A4-4FBE-8B59-C98EFF15CA21}"/>
                  </a:ext>
                </a:extLst>
              </p:cNvPr>
              <p:cNvSpPr/>
              <p:nvPr/>
            </p:nvSpPr>
            <p:spPr>
              <a:xfrm>
                <a:off x="2333083" y="2978579"/>
                <a:ext cx="186033" cy="282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1BDE0E-A79A-41A6-8C8E-49981AFAEC08}"/>
                  </a:ext>
                </a:extLst>
              </p:cNvPr>
              <p:cNvSpPr/>
              <p:nvPr/>
            </p:nvSpPr>
            <p:spPr>
              <a:xfrm>
                <a:off x="2277546" y="3018936"/>
                <a:ext cx="186033" cy="282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B3EF71-E428-4592-8F2E-48112233721F}"/>
                  </a:ext>
                </a:extLst>
              </p:cNvPr>
              <p:cNvSpPr/>
              <p:nvPr/>
            </p:nvSpPr>
            <p:spPr>
              <a:xfrm>
                <a:off x="2225405" y="3052093"/>
                <a:ext cx="186033" cy="282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2BE5B6-45DF-4B60-9023-0903B6B9AE97}"/>
                  </a:ext>
                </a:extLst>
              </p:cNvPr>
              <p:cNvSpPr txBox="1"/>
              <p:nvPr/>
            </p:nvSpPr>
            <p:spPr>
              <a:xfrm>
                <a:off x="1740521" y="3330332"/>
                <a:ext cx="1185124" cy="38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Test scenarios &amp; probes</a:t>
                </a: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798056E1-E811-4985-AEC4-5370C3F7FB79}"/>
                  </a:ext>
                </a:extLst>
              </p:cNvPr>
              <p:cNvCxnSpPr>
                <a:stCxn id="10" idx="3"/>
                <a:endCxn id="7" idx="1"/>
              </p:cNvCxnSpPr>
              <p:nvPr/>
            </p:nvCxnSpPr>
            <p:spPr bwMode="auto">
              <a:xfrm flipV="1">
                <a:off x="2519116" y="2672255"/>
                <a:ext cx="1085266" cy="447709"/>
              </a:xfrm>
              <a:prstGeom prst="bentConnector3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9C8FB2E3-176E-4F50-B642-3041E0EBF831}"/>
                  </a:ext>
                </a:extLst>
              </p:cNvPr>
              <p:cNvCxnSpPr>
                <a:cxnSpLocks/>
                <a:stCxn id="10" idx="3"/>
                <a:endCxn id="8" idx="1"/>
              </p:cNvCxnSpPr>
              <p:nvPr/>
            </p:nvCxnSpPr>
            <p:spPr bwMode="auto">
              <a:xfrm>
                <a:off x="2519116" y="3119964"/>
                <a:ext cx="1085266" cy="626551"/>
              </a:xfrm>
              <a:prstGeom prst="bentConnector3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3E75A06-B22D-4358-ABE9-7506E3984BC4}"/>
                  </a:ext>
                </a:extLst>
              </p:cNvPr>
              <p:cNvCxnSpPr>
                <a:stCxn id="7" idx="3"/>
              </p:cNvCxnSpPr>
              <p:nvPr/>
            </p:nvCxnSpPr>
            <p:spPr bwMode="auto">
              <a:xfrm>
                <a:off x="4972785" y="2672255"/>
                <a:ext cx="511552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DD6106D-FABA-44D7-A634-DC769B57F965}"/>
                  </a:ext>
                </a:extLst>
              </p:cNvPr>
              <p:cNvCxnSpPr/>
              <p:nvPr/>
            </p:nvCxnSpPr>
            <p:spPr bwMode="auto">
              <a:xfrm>
                <a:off x="4972785" y="3746515"/>
                <a:ext cx="511552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CF9CB7-924F-4D53-B3A3-8A7865C6771D}"/>
                  </a:ext>
                </a:extLst>
              </p:cNvPr>
              <p:cNvSpPr/>
              <p:nvPr/>
            </p:nvSpPr>
            <p:spPr>
              <a:xfrm>
                <a:off x="5484337" y="2527390"/>
                <a:ext cx="186033" cy="282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0E7225-62D3-4B82-A92F-9E42A0E74514}"/>
                  </a:ext>
                </a:extLst>
              </p:cNvPr>
              <p:cNvSpPr/>
              <p:nvPr/>
            </p:nvSpPr>
            <p:spPr>
              <a:xfrm>
                <a:off x="5484337" y="3605130"/>
                <a:ext cx="186033" cy="282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1BD7C9-A733-4D3C-8C29-963EDBCAAC60}"/>
                  </a:ext>
                </a:extLst>
              </p:cNvPr>
              <p:cNvSpPr txBox="1"/>
              <p:nvPr/>
            </p:nvSpPr>
            <p:spPr>
              <a:xfrm>
                <a:off x="5187662" y="2818938"/>
                <a:ext cx="788466" cy="20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Responses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A80BB7-BBED-4C99-A79A-05F61B057587}"/>
                  </a:ext>
                </a:extLst>
              </p:cNvPr>
              <p:cNvSpPr txBox="1"/>
              <p:nvPr/>
            </p:nvSpPr>
            <p:spPr>
              <a:xfrm>
                <a:off x="5173879" y="3884419"/>
                <a:ext cx="788466" cy="20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Responses</a:t>
                </a:r>
              </a:p>
            </p:txBody>
          </p: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5126F567-90DB-4962-87E3-4FD9285792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50339" y="2674906"/>
                <a:ext cx="1169455" cy="481191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0F8C8723-81E9-4D3E-8159-4C432BB862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809001" y="3307006"/>
                <a:ext cx="1210793" cy="439509"/>
              </a:xfrm>
              <a:prstGeom prst="bentConnector3">
                <a:avLst>
                  <a:gd name="adj1" fmla="val 3746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BED71E1-1ED1-49A5-AAC8-E31903C71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023881" y="3320427"/>
                <a:ext cx="786197" cy="786197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5C2EC3-FE04-4332-BCBE-BED922AEB7CE}"/>
                  </a:ext>
                </a:extLst>
              </p:cNvPr>
              <p:cNvSpPr txBox="1"/>
              <p:nvPr/>
            </p:nvSpPr>
            <p:spPr>
              <a:xfrm rot="16200000">
                <a:off x="7480047" y="3455526"/>
                <a:ext cx="901906" cy="57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hlinkClick r:id="rId4" tooltip="http://www.pngall.com/doctor-png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This Photo</a:t>
                </a:r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</a:rPr>
                  <a:t> by Unknown Author is licensed under </a:t>
                </a:r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hlinkClick r:id="rId5" tooltip="https://creativecommons.org/licenses/by-nc/3.0/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CC BY-NC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DB8C329-3E36-457A-8C8C-AA842F6A0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053675" y="2224222"/>
                <a:ext cx="786197" cy="1072702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EF0446-F15D-401D-8FE9-389BB7A1469C}"/>
                  </a:ext>
                </a:extLst>
              </p:cNvPr>
              <p:cNvSpPr txBox="1"/>
              <p:nvPr/>
            </p:nvSpPr>
            <p:spPr>
              <a:xfrm rot="16200000">
                <a:off x="7369167" y="2576507"/>
                <a:ext cx="1042659" cy="453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hlinkClick r:id="rId4" tooltip="http://www.pngall.com/doctor-png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This Photo</a:t>
                </a:r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</a:rPr>
                  <a:t> by Unknown Author is licensed under </a:t>
                </a:r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hlinkClick r:id="rId5" tooltip="https://creativecommons.org/licenses/by-nc/3.0/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CC BY-NC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AFCC1A-EB68-4C98-A034-CDCE0F696743}"/>
                  </a:ext>
                </a:extLst>
              </p:cNvPr>
              <p:cNvSpPr txBox="1"/>
              <p:nvPr/>
            </p:nvSpPr>
            <p:spPr>
              <a:xfrm>
                <a:off x="6643256" y="4168349"/>
                <a:ext cx="1821515" cy="54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Multiple triage professionals blinded to source of responses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CCDC26C-88BD-4415-8DD3-043F9C00D2C4}"/>
                  </a:ext>
                </a:extLst>
              </p:cNvPr>
              <p:cNvSpPr/>
              <p:nvPr/>
            </p:nvSpPr>
            <p:spPr>
              <a:xfrm>
                <a:off x="8422077" y="2840394"/>
                <a:ext cx="1390793" cy="908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Which decision-maker would triage professionals delegate to?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555C6DB-BED8-4AA0-8BFF-8404AA23A4ED}"/>
                  </a:ext>
                </a:extLst>
              </p:cNvPr>
              <p:cNvCxnSpPr>
                <a:cxnSpLocks/>
                <a:stCxn id="36" idx="3"/>
                <a:endCxn id="41" idx="1"/>
              </p:cNvCxnSpPr>
              <p:nvPr/>
            </p:nvCxnSpPr>
            <p:spPr bwMode="auto">
              <a:xfrm>
                <a:off x="7931001" y="3293012"/>
                <a:ext cx="491076" cy="1465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650675-A3A6-4C2B-98F7-1C79EEFDC331}"/>
                  </a:ext>
                </a:extLst>
              </p:cNvPr>
              <p:cNvSpPr txBox="1"/>
              <p:nvPr/>
            </p:nvSpPr>
            <p:spPr>
              <a:xfrm>
                <a:off x="9935048" y="2840394"/>
                <a:ext cx="2412150" cy="93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Preliminary success criteria</a:t>
                </a:r>
              </a:p>
              <a:p>
                <a:endParaRPr lang="en-US" sz="600" dirty="0"/>
              </a:p>
              <a:p>
                <a:r>
                  <a:rPr lang="en-US" sz="1400" dirty="0"/>
                  <a:t>Delegation to aligned algorithmic decision-maker:</a:t>
                </a:r>
              </a:p>
              <a:p>
                <a:r>
                  <a:rPr lang="en-US" sz="1400" dirty="0"/>
                  <a:t>&gt;60% of time (Phase 1)</a:t>
                </a:r>
                <a:r>
                  <a:rPr lang="en-US" sz="1400" baseline="30000" dirty="0"/>
                  <a:t>+</a:t>
                </a:r>
              </a:p>
              <a:p>
                <a:r>
                  <a:rPr lang="en-US" sz="1400" dirty="0"/>
                  <a:t>&gt;85% of time (Phase 2)</a:t>
                </a:r>
                <a:r>
                  <a:rPr lang="en-US" sz="1400" baseline="30000" dirty="0"/>
                  <a:t>*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7C6E31-7DDD-410E-AADC-A5EDB6F5A128}"/>
                </a:ext>
              </a:extLst>
            </p:cNvPr>
            <p:cNvSpPr/>
            <p:nvPr/>
          </p:nvSpPr>
          <p:spPr>
            <a:xfrm>
              <a:off x="2299203" y="4377938"/>
              <a:ext cx="1533151" cy="830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Triage professional </a:t>
              </a:r>
              <a:r>
                <a:rPr lang="en-US" sz="1050" dirty="0">
                  <a:solidFill>
                    <a:schemeClr val="tx1"/>
                  </a:solidFill>
                </a:rPr>
                <a:t>(experimental control)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2F1648F6-6BD8-4622-9EC2-E10275A43749}"/>
                </a:ext>
              </a:extLst>
            </p:cNvPr>
            <p:cNvCxnSpPr>
              <a:cxnSpLocks/>
              <a:stCxn id="10" idx="3"/>
              <a:endCxn id="47" idx="1"/>
            </p:cNvCxnSpPr>
            <p:nvPr/>
          </p:nvCxnSpPr>
          <p:spPr bwMode="auto">
            <a:xfrm>
              <a:off x="1083277" y="2478933"/>
              <a:ext cx="1215926" cy="2314257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CFD8AE7-6CE8-4A31-97B2-DC167FF2FF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23784" y="4774381"/>
              <a:ext cx="573140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13BD0D7-134C-4D3A-B750-5046069EFB33}"/>
                </a:ext>
              </a:extLst>
            </p:cNvPr>
            <p:cNvSpPr/>
            <p:nvPr/>
          </p:nvSpPr>
          <p:spPr>
            <a:xfrm>
              <a:off x="4396924" y="4582720"/>
              <a:ext cx="208430" cy="383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DA3E5D5-32EF-4B9B-B526-27997CA4F25E}"/>
                </a:ext>
              </a:extLst>
            </p:cNvPr>
            <p:cNvSpPr txBox="1"/>
            <p:nvPr/>
          </p:nvSpPr>
          <p:spPr>
            <a:xfrm>
              <a:off x="4049089" y="4961323"/>
              <a:ext cx="907404" cy="27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Responses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1D49BD0A-3D20-43EF-A346-582662710BC3}"/>
                </a:ext>
              </a:extLst>
            </p:cNvPr>
            <p:cNvCxnSpPr>
              <a:cxnSpLocks/>
              <a:stCxn id="88" idx="3"/>
              <a:endCxn id="70" idx="1"/>
            </p:cNvCxnSpPr>
            <p:nvPr/>
          </p:nvCxnSpPr>
          <p:spPr bwMode="auto">
            <a:xfrm flipV="1">
              <a:off x="4773896" y="2947645"/>
              <a:ext cx="1344653" cy="1827890"/>
            </a:xfrm>
            <a:prstGeom prst="bentConnector3">
              <a:avLst>
                <a:gd name="adj1" fmla="val 51551"/>
              </a:avLst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C6FF557-2924-40B1-BF78-5CFE0EC2EBD1}"/>
                </a:ext>
              </a:extLst>
            </p:cNvPr>
            <p:cNvSpPr/>
            <p:nvPr/>
          </p:nvSpPr>
          <p:spPr>
            <a:xfrm>
              <a:off x="6118549" y="2864345"/>
              <a:ext cx="134021" cy="166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C3F097-7132-404F-B705-20AFD1DB163A}"/>
                </a:ext>
              </a:extLst>
            </p:cNvPr>
            <p:cNvSpPr txBox="1"/>
            <p:nvPr/>
          </p:nvSpPr>
          <p:spPr>
            <a:xfrm>
              <a:off x="9257948" y="3490276"/>
              <a:ext cx="2876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/>
              <a:r>
                <a:rPr lang="en-US" sz="1000" baseline="30000" dirty="0"/>
                <a:t>+</a:t>
              </a:r>
              <a:r>
                <a:rPr lang="en-US" sz="1000" dirty="0"/>
                <a:t> Triage accuracy for US nurses 58.7% – 61.3% </a:t>
              </a:r>
              <a:r>
                <a:rPr lang="en-US" sz="1000" dirty="0">
                  <a:solidFill>
                    <a:srgbClr val="B7B7B7"/>
                  </a:solidFill>
                </a:rPr>
                <a:t>(Martin et al. 2014, Mistry et al. 2018)</a:t>
              </a:r>
            </a:p>
            <a:p>
              <a:pPr marL="119063" indent="-119063"/>
              <a:r>
                <a:rPr lang="en-US" sz="1000" baseline="30000" dirty="0"/>
                <a:t>*</a:t>
              </a:r>
              <a:r>
                <a:rPr lang="en-US" sz="1000" dirty="0"/>
                <a:t> Best reported triage accuracy by nurses, meta-analysis 82.9% </a:t>
              </a:r>
              <a:r>
                <a:rPr lang="en-US" sz="1000" dirty="0">
                  <a:solidFill>
                    <a:srgbClr val="B7B7B7"/>
                  </a:solidFill>
                </a:rPr>
                <a:t>(Tam et al. 2018)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4E2503-8DDC-429E-A060-E825ECC48E89}"/>
                </a:ext>
              </a:extLst>
            </p:cNvPr>
            <p:cNvSpPr txBox="1"/>
            <p:nvPr/>
          </p:nvSpPr>
          <p:spPr>
            <a:xfrm>
              <a:off x="2152298" y="986928"/>
              <a:ext cx="1851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Decision-makers</a:t>
              </a:r>
            </a:p>
          </p:txBody>
        </p:sp>
      </p:grpSp>
      <p:pic>
        <p:nvPicPr>
          <p:cNvPr id="54" name="Picture 53" descr="DSO_final_RBG-01.jpg">
            <a:extLst>
              <a:ext uri="{FF2B5EF4-FFF2-40B4-BE49-F238E27FC236}">
                <a16:creationId xmlns:a16="http://schemas.microsoft.com/office/drawing/2014/main" id="{80769A28-555C-4219-9BB7-B26193AB31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49" name="Footer Placeholder 1">
            <a:extLst>
              <a:ext uri="{FF2B5EF4-FFF2-40B4-BE49-F238E27FC236}">
                <a16:creationId xmlns:a16="http://schemas.microsoft.com/office/drawing/2014/main" id="{AF24C536-E1A0-4E91-8CE2-63E4F345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70472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3FCBD8B-4E86-4C93-A500-92E6941F5310}"/>
              </a:ext>
            </a:extLst>
          </p:cNvPr>
          <p:cNvSpPr/>
          <p:nvPr/>
        </p:nvSpPr>
        <p:spPr>
          <a:xfrm>
            <a:off x="6435306" y="3282891"/>
            <a:ext cx="4847415" cy="1441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ABF90-1C95-4B72-80BF-4A5613E77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F37137-44C6-43D4-9B48-2631A0199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/>
          <a:p>
            <a:r>
              <a:rPr lang="en-US" dirty="0"/>
              <a:t>Preliminary self-report evaluation measure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44745C-21C9-41FB-890B-3B1EDDD53075}"/>
              </a:ext>
            </a:extLst>
          </p:cNvPr>
          <p:cNvGrpSpPr/>
          <p:nvPr/>
        </p:nvGrpSpPr>
        <p:grpSpPr>
          <a:xfrm>
            <a:off x="1388760" y="1973504"/>
            <a:ext cx="4271710" cy="4524763"/>
            <a:chOff x="7116486" y="2029501"/>
            <a:chExt cx="4271710" cy="45247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8A885C-9F20-4D91-8B13-88F9659C150C}"/>
                </a:ext>
              </a:extLst>
            </p:cNvPr>
            <p:cNvSpPr txBox="1"/>
            <p:nvPr/>
          </p:nvSpPr>
          <p:spPr>
            <a:xfrm rot="16200000">
              <a:off x="6444493" y="3573448"/>
              <a:ext cx="1805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TA1 alignment score</a:t>
              </a:r>
            </a:p>
            <a:p>
              <a:pPr algn="ctr"/>
              <a:r>
                <a:rPr lang="en-US" sz="1200" b="1" dirty="0"/>
                <a:t>(continuous)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1E7A5F-6747-492A-8D4D-A69E05B83BE8}"/>
                </a:ext>
              </a:extLst>
            </p:cNvPr>
            <p:cNvSpPr txBox="1"/>
            <p:nvPr/>
          </p:nvSpPr>
          <p:spPr>
            <a:xfrm>
              <a:off x="7865641" y="6092599"/>
              <a:ext cx="3522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Trust score from self-report human-autonomy trust scale (discrete, Likert)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B65776-11FA-4882-A4C1-07A543604013}"/>
                </a:ext>
              </a:extLst>
            </p:cNvPr>
            <p:cNvGrpSpPr/>
            <p:nvPr/>
          </p:nvGrpSpPr>
          <p:grpSpPr>
            <a:xfrm>
              <a:off x="7362918" y="2029501"/>
              <a:ext cx="3986343" cy="4102271"/>
              <a:chOff x="7401853" y="1274107"/>
              <a:chExt cx="3986348" cy="4102276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0F2258D-63C2-4137-ABE6-118B6B050BB2}"/>
                  </a:ext>
                </a:extLst>
              </p:cNvPr>
              <p:cNvCxnSpPr/>
              <p:nvPr/>
            </p:nvCxnSpPr>
            <p:spPr bwMode="auto">
              <a:xfrm>
                <a:off x="7672728" y="4831394"/>
                <a:ext cx="3715473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DCF82B3-99F6-41AE-B105-5B42D8D793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007904" y="3131844"/>
                <a:ext cx="3715473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C4284E9-5B61-43D3-ACF1-9C7D7188B1B1}"/>
                  </a:ext>
                </a:extLst>
              </p:cNvPr>
              <p:cNvCxnSpPr/>
              <p:nvPr/>
            </p:nvCxnSpPr>
            <p:spPr bwMode="auto">
              <a:xfrm>
                <a:off x="7672728" y="1801577"/>
                <a:ext cx="38582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F6F769-844D-4829-97F0-78DE03D5D8B0}"/>
                  </a:ext>
                </a:extLst>
              </p:cNvPr>
              <p:cNvSpPr txBox="1"/>
              <p:nvPr/>
            </p:nvSpPr>
            <p:spPr>
              <a:xfrm>
                <a:off x="7401853" y="1635082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52CD70-511F-4729-8EF6-521FC5891AAF}"/>
                  </a:ext>
                </a:extLst>
              </p:cNvPr>
              <p:cNvSpPr txBox="1"/>
              <p:nvPr/>
            </p:nvSpPr>
            <p:spPr>
              <a:xfrm>
                <a:off x="7403782" y="4685825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B853889-96E8-4C09-9CDF-22FFBFA572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8137644" y="4839714"/>
                <a:ext cx="38582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6FABB91-14E6-433D-B6F2-0049BB0519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11173" y="4847565"/>
                <a:ext cx="38582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B48EB46-FA7F-4CCB-B72D-CEC60C40AB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8824409" y="4839715"/>
                <a:ext cx="38582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C528EC6-7D99-4003-A96D-4FC9E75B9E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0184434" y="4839713"/>
                <a:ext cx="38582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36CD07A-4671-4062-AC53-1A26254793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0741948" y="4839714"/>
                <a:ext cx="38582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57F4E3-E068-433F-8681-B0C18AA6E951}"/>
                  </a:ext>
                </a:extLst>
              </p:cNvPr>
              <p:cNvSpPr/>
              <p:nvPr/>
            </p:nvSpPr>
            <p:spPr>
              <a:xfrm>
                <a:off x="8272681" y="4461005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FDC1D2-821D-4E70-B468-8E8608E1C17C}"/>
                  </a:ext>
                </a:extLst>
              </p:cNvPr>
              <p:cNvSpPr/>
              <p:nvPr/>
            </p:nvSpPr>
            <p:spPr>
              <a:xfrm>
                <a:off x="8274611" y="4370336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308485-D47F-4050-9542-38F4A0BB28C8}"/>
                  </a:ext>
                </a:extLst>
              </p:cNvPr>
              <p:cNvSpPr/>
              <p:nvPr/>
            </p:nvSpPr>
            <p:spPr>
              <a:xfrm>
                <a:off x="8288113" y="3851405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6FAF665-2AC2-4EE9-BD45-53672A754E9D}"/>
                  </a:ext>
                </a:extLst>
              </p:cNvPr>
              <p:cNvSpPr/>
              <p:nvPr/>
            </p:nvSpPr>
            <p:spPr>
              <a:xfrm>
                <a:off x="10932930" y="2263812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6115682-9604-410A-853F-E890AB8B0031}"/>
                  </a:ext>
                </a:extLst>
              </p:cNvPr>
              <p:cNvSpPr/>
              <p:nvPr/>
            </p:nvSpPr>
            <p:spPr>
              <a:xfrm>
                <a:off x="10934860" y="2057397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4EAA9B4-C469-4F1B-8C95-D3BAE42B7B72}"/>
                  </a:ext>
                </a:extLst>
              </p:cNvPr>
              <p:cNvSpPr/>
              <p:nvPr/>
            </p:nvSpPr>
            <p:spPr>
              <a:xfrm>
                <a:off x="10948362" y="1793110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BAB7880-0450-4DAE-82E1-136B902EBF62}"/>
                  </a:ext>
                </a:extLst>
              </p:cNvPr>
              <p:cNvSpPr/>
              <p:nvPr/>
            </p:nvSpPr>
            <p:spPr>
              <a:xfrm>
                <a:off x="8967166" y="3437342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7C90A57-AFC0-45E6-9093-AE53504CCF41}"/>
                  </a:ext>
                </a:extLst>
              </p:cNvPr>
              <p:cNvSpPr/>
              <p:nvPr/>
            </p:nvSpPr>
            <p:spPr>
              <a:xfrm>
                <a:off x="8969096" y="3230927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8DFDEC4-09E1-40B7-8385-865E1A46B627}"/>
                  </a:ext>
                </a:extLst>
              </p:cNvPr>
              <p:cNvSpPr/>
              <p:nvPr/>
            </p:nvSpPr>
            <p:spPr>
              <a:xfrm>
                <a:off x="8982598" y="2966640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4675AC7-1346-493A-BB6B-BAF0C493BB9D}"/>
                  </a:ext>
                </a:extLst>
              </p:cNvPr>
              <p:cNvSpPr/>
              <p:nvPr/>
            </p:nvSpPr>
            <p:spPr>
              <a:xfrm>
                <a:off x="9653930" y="3219907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C3D12BF-B02D-4EAC-ACCE-D9C71A570751}"/>
                  </a:ext>
                </a:extLst>
              </p:cNvPr>
              <p:cNvSpPr/>
              <p:nvPr/>
            </p:nvSpPr>
            <p:spPr>
              <a:xfrm>
                <a:off x="9655860" y="3013492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A07474A-1DCD-41D4-996B-A8B0E0D7F19A}"/>
                  </a:ext>
                </a:extLst>
              </p:cNvPr>
              <p:cNvSpPr/>
              <p:nvPr/>
            </p:nvSpPr>
            <p:spPr>
              <a:xfrm>
                <a:off x="9669362" y="2749205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C41FE2E-EA1D-4AD3-8580-5F21E63B0303}"/>
                  </a:ext>
                </a:extLst>
              </p:cNvPr>
              <p:cNvSpPr/>
              <p:nvPr/>
            </p:nvSpPr>
            <p:spPr>
              <a:xfrm>
                <a:off x="10377346" y="2583496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CAB4066-29FD-49FE-803F-7B9B407853C3}"/>
                  </a:ext>
                </a:extLst>
              </p:cNvPr>
              <p:cNvSpPr/>
              <p:nvPr/>
            </p:nvSpPr>
            <p:spPr>
              <a:xfrm>
                <a:off x="10379276" y="2377081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B7ABB02-AF6B-487E-A19D-0D9A8659D553}"/>
                  </a:ext>
                </a:extLst>
              </p:cNvPr>
              <p:cNvSpPr/>
              <p:nvPr/>
            </p:nvSpPr>
            <p:spPr>
              <a:xfrm>
                <a:off x="10392778" y="2112794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1D4E649-37B7-4FBF-82D9-846DBF2D57CD}"/>
                  </a:ext>
                </a:extLst>
              </p:cNvPr>
              <p:cNvSpPr/>
              <p:nvPr/>
            </p:nvSpPr>
            <p:spPr>
              <a:xfrm>
                <a:off x="10390848" y="1914093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BBC8041-6680-4031-A8DE-1F062EE6D3AE}"/>
                  </a:ext>
                </a:extLst>
              </p:cNvPr>
              <p:cNvSpPr/>
              <p:nvPr/>
            </p:nvSpPr>
            <p:spPr>
              <a:xfrm>
                <a:off x="10381204" y="2263263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FD31767-95D7-402A-A23E-9CC4F65B52DD}"/>
                  </a:ext>
                </a:extLst>
              </p:cNvPr>
              <p:cNvSpPr/>
              <p:nvPr/>
            </p:nvSpPr>
            <p:spPr>
              <a:xfrm>
                <a:off x="8278467" y="4131125"/>
                <a:ext cx="100310" cy="1003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18EFF46-3BB8-485D-9A8C-3F7E94EE7CE3}"/>
                  </a:ext>
                </a:extLst>
              </p:cNvPr>
              <p:cNvSpPr txBox="1"/>
              <p:nvPr/>
            </p:nvSpPr>
            <p:spPr>
              <a:xfrm>
                <a:off x="8181611" y="505703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16F336-70CD-41AD-8898-4FF471BF8D83}"/>
                  </a:ext>
                </a:extLst>
              </p:cNvPr>
              <p:cNvSpPr txBox="1"/>
              <p:nvPr/>
            </p:nvSpPr>
            <p:spPr>
              <a:xfrm>
                <a:off x="8876098" y="5068606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76117D-93AC-4FAE-AAF9-C33AB6444BA2}"/>
                  </a:ext>
                </a:extLst>
              </p:cNvPr>
              <p:cNvSpPr txBox="1"/>
              <p:nvPr/>
            </p:nvSpPr>
            <p:spPr>
              <a:xfrm>
                <a:off x="9562860" y="5068606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39FB039-3F4B-4F89-A288-E4687DAD8B97}"/>
                  </a:ext>
                </a:extLst>
              </p:cNvPr>
              <p:cNvSpPr txBox="1"/>
              <p:nvPr/>
            </p:nvSpPr>
            <p:spPr>
              <a:xfrm>
                <a:off x="10231858" y="5068606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9C6DA9-2337-4849-A056-8B85B6F9DA4F}"/>
                  </a:ext>
                </a:extLst>
              </p:cNvPr>
              <p:cNvSpPr txBox="1"/>
              <p:nvPr/>
            </p:nvSpPr>
            <p:spPr>
              <a:xfrm>
                <a:off x="10787846" y="5048728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5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60084E9-DEB8-4093-A799-E474031C8303}"/>
              </a:ext>
            </a:extLst>
          </p:cNvPr>
          <p:cNvSpPr txBox="1"/>
          <p:nvPr/>
        </p:nvSpPr>
        <p:spPr>
          <a:xfrm>
            <a:off x="387352" y="1181681"/>
            <a:ext cx="1150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Supports the goal that the alignment score serve as a proxy for delegation trust.</a:t>
            </a:r>
          </a:p>
        </p:txBody>
      </p:sp>
      <p:pic>
        <p:nvPicPr>
          <p:cNvPr id="68" name="Picture 67" descr="DSO_final_RBG-01.jpg">
            <a:extLst>
              <a:ext uri="{FF2B5EF4-FFF2-40B4-BE49-F238E27FC236}">
                <a16:creationId xmlns:a16="http://schemas.microsoft.com/office/drawing/2014/main" id="{E1706734-316D-4422-A413-C2638D7A0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64" name="Footer Placeholder 1">
            <a:extLst>
              <a:ext uri="{FF2B5EF4-FFF2-40B4-BE49-F238E27FC236}">
                <a16:creationId xmlns:a16="http://schemas.microsoft.com/office/drawing/2014/main" id="{85A669F9-2693-434E-9127-25AE65EA0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1094E80-6989-4197-B973-82C9F681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11" y="3540806"/>
            <a:ext cx="4174604" cy="925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F7807-3E32-493B-80AA-5B3B1C25958D}"/>
              </a:ext>
            </a:extLst>
          </p:cNvPr>
          <p:cNvSpPr txBox="1"/>
          <p:nvPr/>
        </p:nvSpPr>
        <p:spPr>
          <a:xfrm>
            <a:off x="8504396" y="4501063"/>
            <a:ext cx="2778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https://en.wikipedia.org/wiki/Intraclass_correlation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74C71-188E-4636-A2CE-C27A9112EBB1}"/>
              </a:ext>
            </a:extLst>
          </p:cNvPr>
          <p:cNvSpPr txBox="1"/>
          <p:nvPr/>
        </p:nvSpPr>
        <p:spPr>
          <a:xfrm>
            <a:off x="7734071" y="2962659"/>
            <a:ext cx="231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Intraclass correlation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D5C069D-A736-4B33-8D2A-7F75C4DED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33" y="3528709"/>
            <a:ext cx="4480560" cy="9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1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B7BAC-F1D6-4308-B1B6-D88F98E9E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AAA439-5FFC-4601-8B8D-062E2C2B4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algorithm measure evaluation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823406-64DA-4B91-A27E-97CDACCB72A7}"/>
              </a:ext>
            </a:extLst>
          </p:cNvPr>
          <p:cNvGrpSpPr/>
          <p:nvPr/>
        </p:nvGrpSpPr>
        <p:grpSpPr>
          <a:xfrm>
            <a:off x="296881" y="931047"/>
            <a:ext cx="5595988" cy="5043406"/>
            <a:chOff x="6022926" y="870549"/>
            <a:chExt cx="2417810" cy="21790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C3C-F345-43E7-8090-36B4EB626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3" t="16482" r="16270" b="11245"/>
            <a:stretch/>
          </p:blipFill>
          <p:spPr>
            <a:xfrm>
              <a:off x="6022926" y="870549"/>
              <a:ext cx="2417810" cy="20704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BB003B-C2C9-4206-A16E-FF5C16F0DE5E}"/>
                </a:ext>
              </a:extLst>
            </p:cNvPr>
            <p:cNvSpPr/>
            <p:nvPr/>
          </p:nvSpPr>
          <p:spPr>
            <a:xfrm rot="1078309">
              <a:off x="6245568" y="2636904"/>
              <a:ext cx="1166750" cy="9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E22BA4-F7C9-4B94-8786-6928634F52D5}"/>
                </a:ext>
              </a:extLst>
            </p:cNvPr>
            <p:cNvSpPr/>
            <p:nvPr/>
          </p:nvSpPr>
          <p:spPr>
            <a:xfrm rot="18898662">
              <a:off x="7412727" y="2420754"/>
              <a:ext cx="1166750" cy="9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C3FE51-5AB6-41E0-96C6-EE24068FC7A4}"/>
                </a:ext>
              </a:extLst>
            </p:cNvPr>
            <p:cNvSpPr/>
            <p:nvPr/>
          </p:nvSpPr>
          <p:spPr>
            <a:xfrm rot="16200000">
              <a:off x="7677665" y="1736486"/>
              <a:ext cx="1166750" cy="9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68D22F-DF3D-4A1B-A8E2-2E01ADF9EB9B}"/>
                </a:ext>
              </a:extLst>
            </p:cNvPr>
            <p:cNvGrpSpPr/>
            <p:nvPr/>
          </p:nvGrpSpPr>
          <p:grpSpPr>
            <a:xfrm>
              <a:off x="6385452" y="1932496"/>
              <a:ext cx="1586029" cy="1047115"/>
              <a:chOff x="6757912" y="1402906"/>
              <a:chExt cx="1586029" cy="104711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26C30D-D1B2-48D4-902B-4581E35E5DD5}"/>
                  </a:ext>
                </a:extLst>
              </p:cNvPr>
              <p:cNvSpPr txBox="1"/>
              <p:nvPr/>
            </p:nvSpPr>
            <p:spPr>
              <a:xfrm rot="1171050">
                <a:off x="6757912" y="2086187"/>
                <a:ext cx="1012429" cy="99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Risk tol  / aver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9DFD7E-A9A1-4A5F-A47F-87268C59BEB7}"/>
                  </a:ext>
                </a:extLst>
              </p:cNvPr>
              <p:cNvSpPr txBox="1"/>
              <p:nvPr/>
            </p:nvSpPr>
            <p:spPr>
              <a:xfrm rot="18750980">
                <a:off x="7770516" y="1876597"/>
                <a:ext cx="1047115" cy="99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/>
                  <a:t>Maximize/Satis</a:t>
                </a:r>
              </a:p>
            </p:txBody>
          </p:sp>
        </p:grpSp>
      </p:grpSp>
      <p:sp>
        <p:nvSpPr>
          <p:cNvPr id="5" name="Trapezoid 4">
            <a:extLst>
              <a:ext uri="{FF2B5EF4-FFF2-40B4-BE49-F238E27FC236}">
                <a16:creationId xmlns:a16="http://schemas.microsoft.com/office/drawing/2014/main" id="{412AAB1B-B252-49F7-951D-EED54CB0971B}"/>
              </a:ext>
            </a:extLst>
          </p:cNvPr>
          <p:cNvSpPr/>
          <p:nvPr/>
        </p:nvSpPr>
        <p:spPr>
          <a:xfrm rot="1122355">
            <a:off x="3472735" y="3557382"/>
            <a:ext cx="629296" cy="413667"/>
          </a:xfrm>
          <a:prstGeom prst="trapezoid">
            <a:avLst>
              <a:gd name="adj" fmla="val 7724"/>
            </a:avLst>
          </a:prstGeom>
          <a:solidFill>
            <a:srgbClr val="F5A98B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28261B6-81CB-457A-BD0C-564D8B1CE500}"/>
              </a:ext>
            </a:extLst>
          </p:cNvPr>
          <p:cNvSpPr/>
          <p:nvPr/>
        </p:nvSpPr>
        <p:spPr>
          <a:xfrm>
            <a:off x="2905796" y="4443898"/>
            <a:ext cx="156780" cy="156780"/>
          </a:xfrm>
          <a:prstGeom prst="ellipse">
            <a:avLst/>
          </a:prstGeom>
          <a:solidFill>
            <a:srgbClr val="AFCA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FEBDBF6-19DB-4D07-94FC-3A897C2E5AB8}"/>
              </a:ext>
            </a:extLst>
          </p:cNvPr>
          <p:cNvSpPr/>
          <p:nvPr/>
        </p:nvSpPr>
        <p:spPr bwMode="auto">
          <a:xfrm rot="4972822">
            <a:off x="2601425" y="3406807"/>
            <a:ext cx="1128543" cy="1073235"/>
          </a:xfrm>
          <a:prstGeom prst="arc">
            <a:avLst>
              <a:gd name="adj1" fmla="val 16615568"/>
              <a:gd name="adj2" fmla="val 746179"/>
            </a:avLst>
          </a:prstGeom>
          <a:noFill/>
          <a:ln w="22225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E9670F-43DA-4164-BB93-0889808C8DDA}"/>
              </a:ext>
            </a:extLst>
          </p:cNvPr>
          <p:cNvGrpSpPr/>
          <p:nvPr/>
        </p:nvGrpSpPr>
        <p:grpSpPr>
          <a:xfrm>
            <a:off x="5261414" y="4129508"/>
            <a:ext cx="2906112" cy="1381836"/>
            <a:chOff x="945174" y="1445956"/>
            <a:chExt cx="2906112" cy="13818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4E4FC8-9D12-4764-AD71-85820E683F33}"/>
                </a:ext>
              </a:extLst>
            </p:cNvPr>
            <p:cNvGrpSpPr/>
            <p:nvPr/>
          </p:nvGrpSpPr>
          <p:grpSpPr>
            <a:xfrm>
              <a:off x="1085075" y="2550793"/>
              <a:ext cx="2766211" cy="276999"/>
              <a:chOff x="1085075" y="3144557"/>
              <a:chExt cx="2766211" cy="2769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8EAC990-8800-45E2-BA04-8E754D5A9204}"/>
                  </a:ext>
                </a:extLst>
              </p:cNvPr>
              <p:cNvSpPr/>
              <p:nvPr/>
            </p:nvSpPr>
            <p:spPr>
              <a:xfrm>
                <a:off x="1085075" y="3215810"/>
                <a:ext cx="156780" cy="156780"/>
              </a:xfrm>
              <a:prstGeom prst="ellipse">
                <a:avLst/>
              </a:prstGeom>
              <a:solidFill>
                <a:srgbClr val="AFCA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A8A94F-905F-4D1D-846B-FB3D88E6E132}"/>
                  </a:ext>
                </a:extLst>
              </p:cNvPr>
              <p:cNvSpPr txBox="1"/>
              <p:nvPr/>
            </p:nvSpPr>
            <p:spPr>
              <a:xfrm>
                <a:off x="1414272" y="3144557"/>
                <a:ext cx="24370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Initial algorithmic decision-maker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3C852CC-36D3-4375-813B-66C69CEFBAEB}"/>
                </a:ext>
              </a:extLst>
            </p:cNvPr>
            <p:cNvGrpSpPr/>
            <p:nvPr/>
          </p:nvGrpSpPr>
          <p:grpSpPr>
            <a:xfrm>
              <a:off x="945174" y="1445956"/>
              <a:ext cx="2627125" cy="487562"/>
              <a:chOff x="945174" y="1445956"/>
              <a:chExt cx="2627125" cy="4875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429059-9E23-4455-A8E9-17152A508743}"/>
                  </a:ext>
                </a:extLst>
              </p:cNvPr>
              <p:cNvSpPr txBox="1"/>
              <p:nvPr/>
            </p:nvSpPr>
            <p:spPr>
              <a:xfrm>
                <a:off x="1414272" y="1445956"/>
                <a:ext cx="2158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Size of largest human cluster</a:t>
                </a:r>
              </a:p>
              <a:p>
                <a:r>
                  <a:rPr lang="en-US" sz="1200" dirty="0"/>
                  <a:t>(Group alignment)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943841-3145-476D-A0FF-9671C7D913FE}"/>
                  </a:ext>
                </a:extLst>
              </p:cNvPr>
              <p:cNvSpPr/>
              <p:nvPr/>
            </p:nvSpPr>
            <p:spPr>
              <a:xfrm>
                <a:off x="945174" y="1529082"/>
                <a:ext cx="436583" cy="404436"/>
              </a:xfrm>
              <a:prstGeom prst="rect">
                <a:avLst/>
              </a:prstGeom>
              <a:solidFill>
                <a:srgbClr val="F5A98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519F37-EF09-422F-9F25-392761B6DC00}"/>
                </a:ext>
              </a:extLst>
            </p:cNvPr>
            <p:cNvGrpSpPr/>
            <p:nvPr/>
          </p:nvGrpSpPr>
          <p:grpSpPr>
            <a:xfrm>
              <a:off x="1060247" y="2051525"/>
              <a:ext cx="2325270" cy="461665"/>
              <a:chOff x="1060247" y="2467160"/>
              <a:chExt cx="2325270" cy="46166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57620F-5C6A-4A42-8CEB-F6949A1EE991}"/>
                  </a:ext>
                </a:extLst>
              </p:cNvPr>
              <p:cNvSpPr txBox="1"/>
              <p:nvPr/>
            </p:nvSpPr>
            <p:spPr>
              <a:xfrm>
                <a:off x="1414272" y="2467160"/>
                <a:ext cx="1971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Size of a individual human</a:t>
                </a:r>
              </a:p>
              <a:p>
                <a:r>
                  <a:rPr lang="en-US" sz="1200" dirty="0"/>
                  <a:t>(Individual fine-tuning)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F5DD2B3-87FB-48C9-96C0-5C8B482DEC58}"/>
                  </a:ext>
                </a:extLst>
              </p:cNvPr>
              <p:cNvSpPr/>
              <p:nvPr/>
            </p:nvSpPr>
            <p:spPr>
              <a:xfrm>
                <a:off x="1060247" y="2562160"/>
                <a:ext cx="206436" cy="19123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Trapezoid 39">
            <a:extLst>
              <a:ext uri="{FF2B5EF4-FFF2-40B4-BE49-F238E27FC236}">
                <a16:creationId xmlns:a16="http://schemas.microsoft.com/office/drawing/2014/main" id="{AB9765A5-CD77-4B13-A3E9-D872C29B6EC8}"/>
              </a:ext>
            </a:extLst>
          </p:cNvPr>
          <p:cNvSpPr/>
          <p:nvPr/>
        </p:nvSpPr>
        <p:spPr>
          <a:xfrm rot="1967873">
            <a:off x="2123119" y="3735605"/>
            <a:ext cx="240056" cy="214302"/>
          </a:xfrm>
          <a:prstGeom prst="trapezoid">
            <a:avLst/>
          </a:prstGeom>
          <a:solidFill>
            <a:srgbClr val="C0504D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1BAAFDB-EB16-488A-B4DE-8D987A60D172}"/>
              </a:ext>
            </a:extLst>
          </p:cNvPr>
          <p:cNvSpPr/>
          <p:nvPr/>
        </p:nvSpPr>
        <p:spPr bwMode="auto">
          <a:xfrm rot="16627178" flipH="1">
            <a:off x="2214876" y="3429036"/>
            <a:ext cx="1128543" cy="1073235"/>
          </a:xfrm>
          <a:prstGeom prst="arc">
            <a:avLst>
              <a:gd name="adj1" fmla="val 16615568"/>
              <a:gd name="adj2" fmla="val 746179"/>
            </a:avLst>
          </a:prstGeom>
          <a:noFill/>
          <a:ln w="22225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BE446-A178-4375-BE9E-B7B59AA26E8D}"/>
              </a:ext>
            </a:extLst>
          </p:cNvPr>
          <p:cNvSpPr txBox="1"/>
          <p:nvPr/>
        </p:nvSpPr>
        <p:spPr>
          <a:xfrm>
            <a:off x="4154664" y="3363220"/>
            <a:ext cx="1282876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18288" rIns="45720" bIns="27432" rtlCol="0" anchor="t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Target alignment zone (Phase 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63820B-7675-49BF-9713-615EF6DA7B24}"/>
              </a:ext>
            </a:extLst>
          </p:cNvPr>
          <p:cNvSpPr txBox="1"/>
          <p:nvPr/>
        </p:nvSpPr>
        <p:spPr>
          <a:xfrm>
            <a:off x="796157" y="3723127"/>
            <a:ext cx="1276447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18288" rIns="45720" bIns="27432" rtlCol="0" anchor="t">
            <a:spAutoFit/>
          </a:bodyPr>
          <a:lstStyle/>
          <a:p>
            <a:r>
              <a:rPr lang="en-US" sz="1200" dirty="0"/>
              <a:t>Target alignment zone (Phase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A61E19-7B7B-462A-9734-CA699957266B}"/>
              </a:ext>
            </a:extLst>
          </p:cNvPr>
          <p:cNvSpPr txBox="1"/>
          <p:nvPr/>
        </p:nvSpPr>
        <p:spPr>
          <a:xfrm>
            <a:off x="6499723" y="1002805"/>
            <a:ext cx="5150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TA2 must demonstrate the ability to align their algorithmic decision-makers with a target region of attributes</a:t>
            </a:r>
          </a:p>
          <a:p>
            <a:endParaRPr lang="en-US" dirty="0"/>
          </a:p>
          <a:p>
            <a:pPr marL="977900" indent="-977900"/>
            <a:r>
              <a:rPr lang="en-US" dirty="0"/>
              <a:t>Phase 1: Within the space of the largest human cluster’s attributes</a:t>
            </a:r>
          </a:p>
          <a:p>
            <a:endParaRPr lang="en-US" dirty="0"/>
          </a:p>
          <a:p>
            <a:pPr marL="977900" indent="-977900"/>
            <a:r>
              <a:rPr lang="en-US" dirty="0"/>
              <a:t>Phase 2: Within the space of an individual human’s attributes</a:t>
            </a:r>
          </a:p>
        </p:txBody>
      </p:sp>
      <p:pic>
        <p:nvPicPr>
          <p:cNvPr id="34" name="Picture 33" descr="DSO_final_RBG-01.jpg">
            <a:extLst>
              <a:ext uri="{FF2B5EF4-FFF2-40B4-BE49-F238E27FC236}">
                <a16:creationId xmlns:a16="http://schemas.microsoft.com/office/drawing/2014/main" id="{5E6057F7-02A1-425C-B97E-A0ED29426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5EEB1B89-9602-4FC5-91E3-1C71DDAD3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7270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20F76-55FA-40A5-A962-853CEF885B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0D0FC3-720D-427E-B63F-0DB3AEAD0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ITM objective</a:t>
            </a:r>
          </a:p>
        </p:txBody>
      </p:sp>
      <p:pic>
        <p:nvPicPr>
          <p:cNvPr id="9" name="Picture 8" descr="DSO_final_RBG-01.jpg">
            <a:extLst>
              <a:ext uri="{FF2B5EF4-FFF2-40B4-BE49-F238E27FC236}">
                <a16:creationId xmlns:a16="http://schemas.microsoft.com/office/drawing/2014/main" id="{C9E77E3A-DC34-4C36-80F0-403FDE4B1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38A183F-431C-41AC-B42A-10BC0E5BB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4740" y="1140724"/>
            <a:ext cx="10002520" cy="17197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Quantify the alignment of algorithmic decision-makers with trusted humans in difficult domains where there is no right answer.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Enable human-off-the-loop delegation to tactical algorithmic decision-makers </a:t>
            </a:r>
          </a:p>
          <a:p>
            <a:pPr marL="0" indent="0" algn="ctr">
              <a:buNone/>
            </a:pPr>
            <a:r>
              <a:rPr lang="en-US" dirty="0"/>
              <a:t>for difficult DoD domains.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BF6C5D-12A1-4BA1-BFD1-F7DDE6122A74}"/>
              </a:ext>
            </a:extLst>
          </p:cNvPr>
          <p:cNvGrpSpPr/>
          <p:nvPr/>
        </p:nvGrpSpPr>
        <p:grpSpPr>
          <a:xfrm>
            <a:off x="2070538" y="3102062"/>
            <a:ext cx="8050925" cy="3319759"/>
            <a:chOff x="1965434" y="3102062"/>
            <a:chExt cx="8050925" cy="33197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AE4D26-01FD-4B06-9328-FE34D612BC17}"/>
                </a:ext>
              </a:extLst>
            </p:cNvPr>
            <p:cNvSpPr/>
            <p:nvPr/>
          </p:nvSpPr>
          <p:spPr>
            <a:xfrm>
              <a:off x="1965434" y="3102062"/>
              <a:ext cx="8050925" cy="3319759"/>
            </a:xfrm>
            <a:prstGeom prst="rect">
              <a:avLst/>
            </a:prstGeom>
            <a:solidFill>
              <a:srgbClr val="DDE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509519-B21E-415A-9933-A8373A88E9C6}"/>
                </a:ext>
              </a:extLst>
            </p:cNvPr>
            <p:cNvGrpSpPr/>
            <p:nvPr/>
          </p:nvGrpSpPr>
          <p:grpSpPr>
            <a:xfrm>
              <a:off x="2291020" y="3554135"/>
              <a:ext cx="7553531" cy="2735980"/>
              <a:chOff x="2331499" y="3554135"/>
              <a:chExt cx="7553531" cy="273598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25D6A9-9811-4BC9-A52E-98CCDA198AD1}"/>
                  </a:ext>
                </a:extLst>
              </p:cNvPr>
              <p:cNvSpPr txBox="1"/>
              <p:nvPr/>
            </p:nvSpPr>
            <p:spPr>
              <a:xfrm>
                <a:off x="2967329" y="3562897"/>
                <a:ext cx="2278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Small Unit Triage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CA01C65-CD3B-44BE-8844-76A7376DCC46}"/>
                  </a:ext>
                </a:extLst>
              </p:cNvPr>
              <p:cNvGrpSpPr/>
              <p:nvPr/>
            </p:nvGrpSpPr>
            <p:grpSpPr>
              <a:xfrm>
                <a:off x="2331499" y="3919801"/>
                <a:ext cx="3764375" cy="2370314"/>
                <a:chOff x="2331499" y="3919801"/>
                <a:chExt cx="3764375" cy="2370314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A4E9552-B21C-464A-8072-CF4A8F352879}"/>
                    </a:ext>
                  </a:extLst>
                </p:cNvPr>
                <p:cNvSpPr txBox="1"/>
                <p:nvPr/>
              </p:nvSpPr>
              <p:spPr>
                <a:xfrm rot="16200000">
                  <a:off x="4756829" y="4951069"/>
                  <a:ext cx="2370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https://www.afsoc.af.mil/News/Photos/igphoto/2001868908/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3A2976D-776E-45FF-91C9-A5C24EEE38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1499" y="3926676"/>
                  <a:ext cx="3486359" cy="2271936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B6A67A0-E714-4941-9367-FEA367CB5C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6"/>
              <a:stretch/>
            </p:blipFill>
            <p:spPr>
              <a:xfrm>
                <a:off x="6416115" y="3926676"/>
                <a:ext cx="3191915" cy="22719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6DE6CB-BE40-409C-9DAF-EB0EA6A2E8A1}"/>
                  </a:ext>
                </a:extLst>
              </p:cNvPr>
              <p:cNvSpPr txBox="1"/>
              <p:nvPr/>
            </p:nvSpPr>
            <p:spPr>
              <a:xfrm>
                <a:off x="6244851" y="3554135"/>
                <a:ext cx="3640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Triage for Mass Casualty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106E9A-6397-4B46-9F04-DB6E44D25DD7}"/>
                  </a:ext>
                </a:extLst>
              </p:cNvPr>
              <p:cNvSpPr txBox="1"/>
              <p:nvPr/>
            </p:nvSpPr>
            <p:spPr>
              <a:xfrm rot="16200000">
                <a:off x="8567490" y="4960798"/>
                <a:ext cx="2358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By JO1 MARK D. FARAM, USN - [1], Public Domain, https://commons.wikimedia.org/w/index.php?curid=2152632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7368A2-0550-4D43-A965-457FF7971BDB}"/>
                </a:ext>
              </a:extLst>
            </p:cNvPr>
            <p:cNvSpPr txBox="1"/>
            <p:nvPr/>
          </p:nvSpPr>
          <p:spPr>
            <a:xfrm>
              <a:off x="4212738" y="3208917"/>
              <a:ext cx="3766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ITM Development Domains </a:t>
              </a:r>
            </a:p>
          </p:txBody>
        </p:sp>
      </p:grp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562696DB-97CC-4873-A9B3-A86B52B20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52305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1ACA0-EEDB-41ED-AE1E-63F47800D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186FE7-08D1-4B47-B39D-3F1522D34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Preliminary metrics &amp; goals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20CBC1D-1606-4865-AD0E-AE6762582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766734"/>
              </p:ext>
            </p:extLst>
          </p:nvPr>
        </p:nvGraphicFramePr>
        <p:xfrm>
          <a:off x="210410" y="1089832"/>
          <a:ext cx="11746795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382">
                  <a:extLst>
                    <a:ext uri="{9D8B030D-6E8A-4147-A177-3AD203B41FA5}">
                      <a16:colId xmlns:a16="http://schemas.microsoft.com/office/drawing/2014/main" val="4053176958"/>
                    </a:ext>
                  </a:extLst>
                </a:gridCol>
                <a:gridCol w="2911433">
                  <a:extLst>
                    <a:ext uri="{9D8B030D-6E8A-4147-A177-3AD203B41FA5}">
                      <a16:colId xmlns:a16="http://schemas.microsoft.com/office/drawing/2014/main" val="3152864956"/>
                    </a:ext>
                  </a:extLst>
                </a:gridCol>
                <a:gridCol w="3501559">
                  <a:extLst>
                    <a:ext uri="{9D8B030D-6E8A-4147-A177-3AD203B41FA5}">
                      <a16:colId xmlns:a16="http://schemas.microsoft.com/office/drawing/2014/main" val="264543919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966252167"/>
                    </a:ext>
                  </a:extLst>
                </a:gridCol>
                <a:gridCol w="1813461">
                  <a:extLst>
                    <a:ext uri="{9D8B030D-6E8A-4147-A177-3AD203B41FA5}">
                      <a16:colId xmlns:a16="http://schemas.microsoft.com/office/drawing/2014/main" val="2857378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Technical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Mission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92031"/>
                  </a:ext>
                </a:extLst>
              </a:tr>
              <a:tr h="4646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Joint TA1 &amp; TA2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Trusted algorithmic decision-makers for scenarios where there is no right answer</a:t>
                      </a:r>
                    </a:p>
                    <a:p>
                      <a:pPr algn="ctr"/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Behavioral measure of triage professional delegation to an ITM aligned algorithmic decision-maker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dirty="0"/>
                        <a:t>60%</a:t>
                      </a:r>
                      <a:r>
                        <a:rPr lang="en-US" sz="1600" b="0" baseline="30000" dirty="0"/>
                        <a:t>+</a:t>
                      </a:r>
                      <a:r>
                        <a:rPr lang="en-US" sz="1600" b="0" dirty="0"/>
                        <a:t> delegation preference over baseline algorithmic decision-maker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/>
                        <a:t>85%</a:t>
                      </a:r>
                      <a:r>
                        <a:rPr lang="en-US" sz="1600" b="0" baseline="30000" dirty="0"/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/>
                        <a:t>delegation preference over baseline algorithmic decision-maker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54840"/>
                  </a:ext>
                </a:extLst>
              </a:tr>
              <a:tr h="6834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TA1: Decision-maker characterization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Algorithmic decision-maker measures that are predictive of end-user trust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Intraclass correlation coefficient (ICC) of ITM alignment measure with a human trust scale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  <a:r>
                        <a:rPr lang="en-US" sz="1600" baseline="30000" dirty="0"/>
                        <a:t>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  <a:r>
                        <a:rPr lang="en-US" sz="1600" baseline="30000" dirty="0"/>
                        <a:t>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9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TA2: Human-aligned algorithmic decision-makers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/>
                        <a:t>Algorithmic decision-makers adaptable to key human decision-makers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Ability to tune algorithmic decision-maker into a subset of the attribute space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/>
                        <a:t>Within the largest cluster of human attributes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/>
                        <a:t>Within a single human’s attributes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97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776C0A-47CC-443E-A94C-A31E3A793368}"/>
              </a:ext>
            </a:extLst>
          </p:cNvPr>
          <p:cNvSpPr txBox="1"/>
          <p:nvPr/>
        </p:nvSpPr>
        <p:spPr>
          <a:xfrm>
            <a:off x="210410" y="5529001"/>
            <a:ext cx="821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200" baseline="30000" dirty="0"/>
              <a:t>+</a:t>
            </a:r>
            <a:r>
              <a:rPr lang="en-US" sz="1200" dirty="0"/>
              <a:t> Triage accuracy for US nurses 58.7% – 61.3%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(Martin et al. 2014, Mistry et al. 2018)</a:t>
            </a:r>
          </a:p>
          <a:p>
            <a:r>
              <a:rPr lang="en-US" sz="1200" dirty="0"/>
              <a:t>* Best reported triage accuracy by nurses, meta-analysis 82.9%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(Tam et al. 2018)</a:t>
            </a:r>
          </a:p>
          <a:p>
            <a:r>
              <a:rPr lang="en-US" sz="1200" baseline="30000" dirty="0"/>
              <a:t>#</a:t>
            </a:r>
            <a:r>
              <a:rPr lang="en-US" sz="1200" dirty="0"/>
              <a:t> Medium correlation scores for trust measures range from 0.25 to 0.4, with strong results above 0.4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(Hancock 2021)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9" name="Picture 8" descr="DSO_final_RBG-01.jpg">
            <a:extLst>
              <a:ext uri="{FF2B5EF4-FFF2-40B4-BE49-F238E27FC236}">
                <a16:creationId xmlns:a16="http://schemas.microsoft.com/office/drawing/2014/main" id="{8C57608F-8557-4287-B41D-9FCEFF3E4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E983576-67A5-488D-B703-9E433DACF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32146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63E97-D810-4170-8A29-8C7737F6B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D21945-9F59-4A36-9A67-8044C7E9C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TA3: Evaluation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51566C-DCB1-4DCD-A951-C87F9FFE55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5486400" cy="2770118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Challenges</a:t>
            </a:r>
          </a:p>
          <a:p>
            <a:pPr marL="173038" indent="-173038"/>
            <a:r>
              <a:rPr lang="en-US" sz="1600" dirty="0"/>
              <a:t>Develop evaluation protocols, requirements, and metrics for decision making in difficult domains</a:t>
            </a:r>
            <a:endParaRPr lang="en-US" sz="1400" dirty="0"/>
          </a:p>
          <a:p>
            <a:pPr marL="173038" indent="-173038"/>
            <a:r>
              <a:rPr lang="en-US" sz="1600" dirty="0"/>
              <a:t>Scenario and probe environment design that allows for algorithmic decision-maker data collection and psychological fidelity for human decision-makers</a:t>
            </a:r>
          </a:p>
          <a:p>
            <a:pPr marL="173038" indent="-173038"/>
            <a:r>
              <a:rPr lang="en-US" sz="1600" dirty="0"/>
              <a:t>Domain knowledge selection and preparation to provide a control for algorithmic decision-maker knowledge</a:t>
            </a:r>
          </a:p>
          <a:p>
            <a:pPr marL="173038" indent="-173038"/>
            <a:r>
              <a:rPr lang="en-US" sz="1600" dirty="0"/>
              <a:t>Identify trusted decision-makers for reference decision-maker pool</a:t>
            </a:r>
          </a:p>
        </p:txBody>
      </p:sp>
      <p:pic>
        <p:nvPicPr>
          <p:cNvPr id="20" name="Picture 19" descr="DSO_final_RBG-01.jpg">
            <a:extLst>
              <a:ext uri="{FF2B5EF4-FFF2-40B4-BE49-F238E27FC236}">
                <a16:creationId xmlns:a16="http://schemas.microsoft.com/office/drawing/2014/main" id="{22E09557-7F52-4B1F-9B20-AEF362B49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00F5903-FE71-4506-A5ED-306F2ED37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sp>
        <p:nvSpPr>
          <p:cNvPr id="19" name="Content Placeholder 37">
            <a:extLst>
              <a:ext uri="{FF2B5EF4-FFF2-40B4-BE49-F238E27FC236}">
                <a16:creationId xmlns:a16="http://schemas.microsoft.com/office/drawing/2014/main" id="{8C68A31C-D999-42B6-8B1F-07AFAE3BB425}"/>
              </a:ext>
            </a:extLst>
          </p:cNvPr>
          <p:cNvSpPr txBox="1">
            <a:spLocks/>
          </p:cNvSpPr>
          <p:nvPr/>
        </p:nvSpPr>
        <p:spPr>
          <a:xfrm>
            <a:off x="5791200" y="1058631"/>
            <a:ext cx="64008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600" b="1" u="sng" dirty="0"/>
              <a:t>Strong proposals will: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Identify one or more trust scales that will be used to evaluate TA1 alignment score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Provide a plan for supplying trusted human decision-makers as part of the evaluation process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Identify key confounding variables in the evaluation and describe how they will be controlled for in the evaluation design and execution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Identify a scenario environment or multiple scenario environments that will be provided to the program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Describe the aspects of psychological fidelity that are important for difficult decision-making and how those aspects are supported by the planned scenario environment(s)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Demonstrate expertise with HSR and provide a draft HSR protocol that supports the program evaluations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Provide a plan for executing capstone demonstration events at the end of each phase</a:t>
            </a:r>
          </a:p>
        </p:txBody>
      </p:sp>
    </p:spTree>
    <p:extLst>
      <p:ext uri="{BB962C8B-B14F-4D97-AF65-F5344CB8AC3E}">
        <p14:creationId xmlns:p14="http://schemas.microsoft.com/office/powerpoint/2010/main" val="680934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FB0DC-C6B9-41CD-AF0F-2D1ECDCE0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FA85A3-097E-4778-B620-C116DC907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TA4: Policy and practice integration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139C96-54FC-482F-99B4-BD28846E77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4077877"/>
            <a:ext cx="54864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/>
              <a:t>Challenges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dirty="0"/>
              <a:t>Ground program approaches in DoD policy and practice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dirty="0"/>
              <a:t>Support the development of future DoD-relevant policy &amp; CONOPs 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dirty="0"/>
              <a:t>Provide expertise on DoD policy, doctrine, and military decision-making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dirty="0"/>
              <a:t>Developing a certification model for algorithmic decision-makers for triage</a:t>
            </a:r>
          </a:p>
        </p:txBody>
      </p:sp>
      <p:pic>
        <p:nvPicPr>
          <p:cNvPr id="17" name="Picture 16" descr="DSO_final_RBG-01.jpg">
            <a:extLst>
              <a:ext uri="{FF2B5EF4-FFF2-40B4-BE49-F238E27FC236}">
                <a16:creationId xmlns:a16="http://schemas.microsoft.com/office/drawing/2014/main" id="{6C5F677D-52A9-48C0-884C-DE2353D7E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1E1D7D0-C42F-4A08-98F8-FDB7DF7C7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sp>
        <p:nvSpPr>
          <p:cNvPr id="15" name="Content Placeholder 37">
            <a:extLst>
              <a:ext uri="{FF2B5EF4-FFF2-40B4-BE49-F238E27FC236}">
                <a16:creationId xmlns:a16="http://schemas.microsoft.com/office/drawing/2014/main" id="{C35B0BFF-2B3A-4976-91A1-23983F4CCA39}"/>
              </a:ext>
            </a:extLst>
          </p:cNvPr>
          <p:cNvSpPr txBox="1">
            <a:spLocks/>
          </p:cNvSpPr>
          <p:nvPr/>
        </p:nvSpPr>
        <p:spPr>
          <a:xfrm>
            <a:off x="5791200" y="1058631"/>
            <a:ext cx="64008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600" b="1" u="sng" dirty="0"/>
              <a:t>Strong proposals will: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Provide evidence of significant expertise in DoD policy, responsible AI, and ethical AI challenges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Provide a plan for supporting ELSI panels and for leading ITM’s DevEthOps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Describe a plan for outreach to the DoD and other communities, listing specific organizations and communities that will be a priority for outreach events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Provide a plan for developing a certification model for algorithmic decision-makers for triage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n-US" sz="1600" dirty="0">
                <a:ea typeface="Tahoma" pitchFamily="34" charset="0"/>
              </a:rPr>
              <a:t>Demonstrate that the proposed team has the expertise necessary to create a certification model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D9CB62-1895-4A98-A764-5FA21130ABEA}"/>
              </a:ext>
            </a:extLst>
          </p:cNvPr>
          <p:cNvSpPr txBox="1">
            <a:spLocks/>
          </p:cNvSpPr>
          <p:nvPr/>
        </p:nvSpPr>
        <p:spPr bwMode="auto">
          <a:xfrm>
            <a:off x="0" y="1058631"/>
            <a:ext cx="5486400" cy="273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u="sng" dirty="0"/>
              <a:t>Motivation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dirty="0"/>
              <a:t>Long-term success depends in part on acceptance by the larger policy community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dirty="0"/>
              <a:t>Early integration of policy and practice considerations, especially around ethics, legal, and social implications (ELSI), will benefit developers 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dirty="0"/>
              <a:t>Policy and practice subject matter experts can provide relevant expertise without being bound by current practice</a:t>
            </a:r>
          </a:p>
          <a:p>
            <a:pPr marL="173038" indent="-173038">
              <a:spcBef>
                <a:spcPts val="600"/>
              </a:spcBef>
            </a:pPr>
            <a:endParaRPr lang="en-US" sz="1600" dirty="0"/>
          </a:p>
          <a:p>
            <a:pPr marL="173038" indent="-173038"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782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CC523-8BC6-4921-807A-66BD262F34A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AA22E3-66B3-4036-A730-653D1FE6B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ITM Technical Areas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781C4-1C58-4182-ACC4-DDD2C9252005}"/>
              </a:ext>
            </a:extLst>
          </p:cNvPr>
          <p:cNvSpPr/>
          <p:nvPr/>
        </p:nvSpPr>
        <p:spPr>
          <a:xfrm>
            <a:off x="3887451" y="3231049"/>
            <a:ext cx="2196785" cy="12394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TA1 Decision-maker characterization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637D43-4D5C-4B01-ADA9-F4FC252F8B8C}"/>
              </a:ext>
            </a:extLst>
          </p:cNvPr>
          <p:cNvSpPr/>
          <p:nvPr/>
        </p:nvSpPr>
        <p:spPr>
          <a:xfrm>
            <a:off x="6868630" y="3231049"/>
            <a:ext cx="2194560" cy="1239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TA2 Human-aligned algorithms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E37CA-9EE7-4E4B-B3A0-C7AC60A37631}"/>
              </a:ext>
            </a:extLst>
          </p:cNvPr>
          <p:cNvSpPr/>
          <p:nvPr/>
        </p:nvSpPr>
        <p:spPr>
          <a:xfrm>
            <a:off x="3887451" y="1063869"/>
            <a:ext cx="5175739" cy="1345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TA3 Evaluation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Algorithm evaluation, demonstrations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166CC1C1-7DEE-4822-B113-309E13FA1407}"/>
              </a:ext>
            </a:extLst>
          </p:cNvPr>
          <p:cNvSpPr/>
          <p:nvPr/>
        </p:nvSpPr>
        <p:spPr>
          <a:xfrm>
            <a:off x="1673077" y="1063868"/>
            <a:ext cx="7390113" cy="5486157"/>
          </a:xfrm>
          <a:prstGeom prst="corner">
            <a:avLst>
              <a:gd name="adj1" fmla="val 21986"/>
              <a:gd name="adj2" fmla="val 2328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TA4 Policy &amp; Practice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Current &amp; future DoD policy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A2FD9034-74A6-4DDC-A222-535A5AC6B31E}"/>
              </a:ext>
            </a:extLst>
          </p:cNvPr>
          <p:cNvSpPr/>
          <p:nvPr/>
        </p:nvSpPr>
        <p:spPr>
          <a:xfrm>
            <a:off x="7739879" y="2454800"/>
            <a:ext cx="452063" cy="731520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8064362-F8B3-48AA-9E44-6E278227A308}"/>
              </a:ext>
            </a:extLst>
          </p:cNvPr>
          <p:cNvSpPr/>
          <p:nvPr/>
        </p:nvSpPr>
        <p:spPr>
          <a:xfrm>
            <a:off x="4759812" y="2454800"/>
            <a:ext cx="452063" cy="731520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1DE69190-1683-4DB4-95FD-BAB0A44CFFEC}"/>
              </a:ext>
            </a:extLst>
          </p:cNvPr>
          <p:cNvSpPr/>
          <p:nvPr/>
        </p:nvSpPr>
        <p:spPr>
          <a:xfrm>
            <a:off x="7739879" y="4535173"/>
            <a:ext cx="452063" cy="731520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AFDBB2BF-BD19-423C-BA7C-5A7BCB2C6719}"/>
              </a:ext>
            </a:extLst>
          </p:cNvPr>
          <p:cNvSpPr/>
          <p:nvPr/>
        </p:nvSpPr>
        <p:spPr>
          <a:xfrm>
            <a:off x="4759812" y="4535173"/>
            <a:ext cx="452063" cy="731520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5C1859F0-AF49-45D6-A639-149C8EDCD361}"/>
              </a:ext>
            </a:extLst>
          </p:cNvPr>
          <p:cNvSpPr/>
          <p:nvPr/>
        </p:nvSpPr>
        <p:spPr>
          <a:xfrm rot="16200000">
            <a:off x="3201400" y="1325000"/>
            <a:ext cx="452063" cy="822960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C5C43-089B-48B4-A371-E59292229072}"/>
              </a:ext>
            </a:extLst>
          </p:cNvPr>
          <p:cNvSpPr txBox="1"/>
          <p:nvPr/>
        </p:nvSpPr>
        <p:spPr>
          <a:xfrm>
            <a:off x="8208620" y="2454800"/>
            <a:ext cx="288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Algorithm alignment evaluation</a:t>
            </a:r>
          </a:p>
          <a:p>
            <a:r>
              <a:rPr lang="en-US" sz="1400" dirty="0"/>
              <a:t>Scenario environment, API</a:t>
            </a:r>
          </a:p>
          <a:p>
            <a:r>
              <a:rPr lang="en-US" sz="1400" dirty="0"/>
              <a:t>Domain knowledge documents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EB0C1-8DEB-4C62-B6EA-DD713C5951D7}"/>
              </a:ext>
            </a:extLst>
          </p:cNvPr>
          <p:cNvSpPr txBox="1"/>
          <p:nvPr/>
        </p:nvSpPr>
        <p:spPr>
          <a:xfrm>
            <a:off x="5232014" y="2454800"/>
            <a:ext cx="288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Characterization evaluation</a:t>
            </a:r>
          </a:p>
          <a:p>
            <a:r>
              <a:rPr lang="en-US" sz="1400" dirty="0"/>
              <a:t>Scenario environment, API</a:t>
            </a:r>
          </a:p>
          <a:p>
            <a:endParaRPr lang="en-US" sz="1400" dirty="0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D361A0A9-57D5-4047-9E18-A9A9BE5847F0}"/>
              </a:ext>
            </a:extLst>
          </p:cNvPr>
          <p:cNvSpPr/>
          <p:nvPr/>
        </p:nvSpPr>
        <p:spPr>
          <a:xfrm rot="16200000">
            <a:off x="6249764" y="3868519"/>
            <a:ext cx="452063" cy="59245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C4C0B-E41F-4E91-83F3-790C02121643}"/>
              </a:ext>
            </a:extLst>
          </p:cNvPr>
          <p:cNvSpPr txBox="1"/>
          <p:nvPr/>
        </p:nvSpPr>
        <p:spPr>
          <a:xfrm>
            <a:off x="6041328" y="3073533"/>
            <a:ext cx="86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Character-ization &amp; Alignment API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FDFF7-7B7D-4771-9B7A-09FB0A4263C9}"/>
              </a:ext>
            </a:extLst>
          </p:cNvPr>
          <p:cNvSpPr txBox="1"/>
          <p:nvPr/>
        </p:nvSpPr>
        <p:spPr>
          <a:xfrm>
            <a:off x="5232014" y="4535173"/>
            <a:ext cx="178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DoD policy</a:t>
            </a:r>
          </a:p>
          <a:p>
            <a:r>
              <a:rPr lang="en-US" sz="1400" dirty="0"/>
              <a:t>LME considerations</a:t>
            </a:r>
          </a:p>
          <a:p>
            <a:r>
              <a:rPr lang="en-US" sz="1400" dirty="0"/>
              <a:t>DevEthOps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42A65-6429-4F07-BEC6-804413F42B0E}"/>
              </a:ext>
            </a:extLst>
          </p:cNvPr>
          <p:cNvSpPr txBox="1"/>
          <p:nvPr/>
        </p:nvSpPr>
        <p:spPr>
          <a:xfrm>
            <a:off x="8208620" y="4535173"/>
            <a:ext cx="1982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DoD policy</a:t>
            </a:r>
          </a:p>
          <a:p>
            <a:r>
              <a:rPr lang="en-US" sz="1400" dirty="0"/>
              <a:t>LME considerations</a:t>
            </a:r>
          </a:p>
          <a:p>
            <a:r>
              <a:rPr lang="en-US" sz="1400" dirty="0"/>
              <a:t>DevEthOps</a:t>
            </a:r>
          </a:p>
          <a:p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F14884-1421-44FD-B334-F21DDCAE6687}"/>
              </a:ext>
            </a:extLst>
          </p:cNvPr>
          <p:cNvSpPr txBox="1"/>
          <p:nvPr/>
        </p:nvSpPr>
        <p:spPr>
          <a:xfrm rot="5400000">
            <a:off x="2378428" y="2444961"/>
            <a:ext cx="1891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DoD policy</a:t>
            </a:r>
          </a:p>
          <a:p>
            <a:r>
              <a:rPr lang="en-US" sz="1400" dirty="0"/>
              <a:t>LME considerations</a:t>
            </a:r>
          </a:p>
          <a:p>
            <a:r>
              <a:rPr lang="en-US" sz="1400" dirty="0"/>
              <a:t>DevEthOps</a:t>
            </a:r>
          </a:p>
          <a:p>
            <a:endParaRPr lang="en-US" sz="1400" dirty="0"/>
          </a:p>
        </p:txBody>
      </p:sp>
      <p:pic>
        <p:nvPicPr>
          <p:cNvPr id="27" name="Picture 26" descr="DSO_final_RBG-01.jpg">
            <a:extLst>
              <a:ext uri="{FF2B5EF4-FFF2-40B4-BE49-F238E27FC236}">
                <a16:creationId xmlns:a16="http://schemas.microsoft.com/office/drawing/2014/main" id="{59F497E4-9353-411F-AA99-FBB78528A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D46F96A0-2D76-4CF0-83C3-DBCB2D632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605454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E561C-2E36-40B3-93BF-0D69A18BB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691107-B2BE-4851-B480-9B9E62048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 interactions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0723D36-EDC9-48A5-9D65-157B45208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415A9E-62AF-4DD8-AACF-5F591DB7E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05756"/>
              </p:ext>
            </p:extLst>
          </p:nvPr>
        </p:nvGraphicFramePr>
        <p:xfrm>
          <a:off x="0" y="1110012"/>
          <a:ext cx="12191999" cy="529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36">
                  <a:extLst>
                    <a:ext uri="{9D8B030D-6E8A-4147-A177-3AD203B41FA5}">
                      <a16:colId xmlns:a16="http://schemas.microsoft.com/office/drawing/2014/main" val="1516865249"/>
                    </a:ext>
                  </a:extLst>
                </a:gridCol>
                <a:gridCol w="1815737">
                  <a:extLst>
                    <a:ext uri="{9D8B030D-6E8A-4147-A177-3AD203B41FA5}">
                      <a16:colId xmlns:a16="http://schemas.microsoft.com/office/drawing/2014/main" val="532420795"/>
                    </a:ext>
                  </a:extLst>
                </a:gridCol>
                <a:gridCol w="2464526">
                  <a:extLst>
                    <a:ext uri="{9D8B030D-6E8A-4147-A177-3AD203B41FA5}">
                      <a16:colId xmlns:a16="http://schemas.microsoft.com/office/drawing/2014/main" val="4042702429"/>
                    </a:ext>
                  </a:extLst>
                </a:gridCol>
                <a:gridCol w="2238103">
                  <a:extLst>
                    <a:ext uri="{9D8B030D-6E8A-4147-A177-3AD203B41FA5}">
                      <a16:colId xmlns:a16="http://schemas.microsoft.com/office/drawing/2014/main" val="962876800"/>
                    </a:ext>
                  </a:extLst>
                </a:gridCol>
                <a:gridCol w="1724297">
                  <a:extLst>
                    <a:ext uri="{9D8B030D-6E8A-4147-A177-3AD203B41FA5}">
                      <a16:colId xmlns:a16="http://schemas.microsoft.com/office/drawing/2014/main" val="98953300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232397726"/>
                    </a:ext>
                  </a:extLst>
                </a:gridCol>
              </a:tblGrid>
              <a:tr h="647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</a:t>
                      </a:r>
                    </a:p>
                    <a:p>
                      <a:pPr algn="ctr"/>
                      <a:r>
                        <a:rPr lang="en-US" sz="1200" dirty="0"/>
                        <a:t>From/To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 TA1 Decision-maker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 TA2</a:t>
                      </a:r>
                    </a:p>
                    <a:p>
                      <a:pPr algn="ctr"/>
                      <a:r>
                        <a:rPr lang="en-US" sz="1200" dirty="0"/>
                        <a:t>Human-aligned algorithmic decision 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 TA3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 TA4 </a:t>
                      </a:r>
                    </a:p>
                    <a:p>
                      <a:pPr algn="ctr"/>
                      <a:r>
                        <a:rPr lang="en-US" sz="1200" dirty="0"/>
                        <a:t>Policy &amp;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760203"/>
                  </a:ext>
                </a:extLst>
              </a:tr>
              <a:tr h="647034">
                <a:tc>
                  <a:txBody>
                    <a:bodyPr/>
                    <a:lstStyle/>
                    <a:p>
                      <a:r>
                        <a:rPr lang="en-US" sz="1200" b="1" dirty="0"/>
                        <a:t>From TA1 Decision-maker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Self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Alignment &amp; characterization API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Key decision-maker attributes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Alignment score implementation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Scenarios &amp; probes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Reference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Characterization &amp; alignment score framework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Collaboration on scenario environment API definition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 &amp; probes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Insight into characterization &amp; alignment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Key decision-maker attributes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Characterization &amp; alignment score framework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 &amp; probes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Reference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56919"/>
                  </a:ext>
                </a:extLst>
              </a:tr>
              <a:tr h="647034">
                <a:tc>
                  <a:txBody>
                    <a:bodyPr/>
                    <a:lstStyle/>
                    <a:p>
                      <a:r>
                        <a:rPr lang="en-US" sz="1200" b="1" dirty="0"/>
                        <a:t>From TA2 Human-aligned algorithmic decision-makers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Alignment &amp; characterization API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Aligned algorithms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Baseline algorithms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Alignment process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Collaboration on scenario environment API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Insight into aligned 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Aligned algorithms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Baseline algorithms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Alignment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96505"/>
                  </a:ext>
                </a:extLst>
              </a:tr>
              <a:tr h="882388">
                <a:tc>
                  <a:txBody>
                    <a:bodyPr/>
                    <a:lstStyle/>
                    <a:p>
                      <a:r>
                        <a:rPr lang="en-US" sz="1200" b="1" dirty="0"/>
                        <a:t>From TA3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Scenario environment &amp; API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Scenario environment &amp; API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Domain knowledge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Self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Insight into evaluation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Scenario environment &amp; API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Evaluation design &amp;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Evaluation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Capstone event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74865"/>
                  </a:ext>
                </a:extLst>
              </a:tr>
              <a:tr h="647034">
                <a:tc>
                  <a:txBody>
                    <a:bodyPr/>
                    <a:lstStyle/>
                    <a:p>
                      <a:r>
                        <a:rPr lang="en-US" sz="1200" b="1" dirty="0"/>
                        <a:t>From TA4 Policy &amp;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Current DoD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DevEthOps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Current DoD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DevEthOps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Current DoD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DevEthOps process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Outreach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Triage algorithm certification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66415"/>
                  </a:ext>
                </a:extLst>
              </a:tr>
            </a:tbl>
          </a:graphicData>
        </a:graphic>
      </p:graphicFrame>
      <p:pic>
        <p:nvPicPr>
          <p:cNvPr id="8" name="Picture 7" descr="DSO_final_RBG-01.jpg">
            <a:extLst>
              <a:ext uri="{FF2B5EF4-FFF2-40B4-BE49-F238E27FC236}">
                <a16:creationId xmlns:a16="http://schemas.microsoft.com/office/drawing/2014/main" id="{C8B43390-70D6-4FE0-B19D-663C80CF4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68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2C9045-08A4-48FE-B8D3-7CF323912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77" name="Slide Number Placeholder 2">
            <a:extLst>
              <a:ext uri="{FF2B5EF4-FFF2-40B4-BE49-F238E27FC236}">
                <a16:creationId xmlns:a16="http://schemas.microsoft.com/office/drawing/2014/main" id="{C6B54031-8FB7-4E29-90B3-6BADA7F1C6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9" name="Picture 78" descr="DSO_final_RBG-01.jpg">
            <a:extLst>
              <a:ext uri="{FF2B5EF4-FFF2-40B4-BE49-F238E27FC236}">
                <a16:creationId xmlns:a16="http://schemas.microsoft.com/office/drawing/2014/main" id="{6B62F541-92B4-421D-B803-F294C4E2F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89" name="Footer Placeholder 1">
            <a:extLst>
              <a:ext uri="{FF2B5EF4-FFF2-40B4-BE49-F238E27FC236}">
                <a16:creationId xmlns:a16="http://schemas.microsoft.com/office/drawing/2014/main" id="{0A67AB51-238B-4513-A352-C5F5C8168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A46527-195F-4B3A-81EE-1484EC219837}"/>
              </a:ext>
            </a:extLst>
          </p:cNvPr>
          <p:cNvSpPr/>
          <p:nvPr/>
        </p:nvSpPr>
        <p:spPr>
          <a:xfrm>
            <a:off x="9571499" y="969791"/>
            <a:ext cx="2590656" cy="5483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04C242F-F107-4201-B525-89E46FD8758C}"/>
              </a:ext>
            </a:extLst>
          </p:cNvPr>
          <p:cNvGrpSpPr/>
          <p:nvPr/>
        </p:nvGrpSpPr>
        <p:grpSpPr>
          <a:xfrm>
            <a:off x="1130520" y="984739"/>
            <a:ext cx="4772727" cy="523220"/>
            <a:chOff x="51759" y="1104900"/>
            <a:chExt cx="5203106" cy="4255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BADA0A0-30C4-4357-9557-1814BFCBF581}"/>
                </a:ext>
              </a:extLst>
            </p:cNvPr>
            <p:cNvSpPr/>
            <p:nvPr/>
          </p:nvSpPr>
          <p:spPr>
            <a:xfrm>
              <a:off x="51759" y="1104900"/>
              <a:ext cx="5203106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tlCol="0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1154A9D-959C-4569-BEFF-ED1AD15AF243}"/>
                </a:ext>
              </a:extLst>
            </p:cNvPr>
            <p:cNvSpPr txBox="1"/>
            <p:nvPr/>
          </p:nvSpPr>
          <p:spPr>
            <a:xfrm>
              <a:off x="59258" y="1104900"/>
              <a:ext cx="5190880" cy="42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Phase 1: Small unit triage </a:t>
              </a:r>
            </a:p>
            <a:p>
              <a:pPr algn="ctr"/>
              <a:r>
                <a:rPr lang="en-US" sz="1200" b="1" dirty="0"/>
                <a:t>(24 mos)</a:t>
              </a:r>
              <a:endParaRPr lang="en-US" sz="1600" b="1" dirty="0"/>
            </a:p>
          </p:txBody>
        </p:sp>
      </p:grpSp>
      <p:sp>
        <p:nvSpPr>
          <p:cNvPr id="108" name="Diamond 107">
            <a:extLst>
              <a:ext uri="{FF2B5EF4-FFF2-40B4-BE49-F238E27FC236}">
                <a16:creationId xmlns:a16="http://schemas.microsoft.com/office/drawing/2014/main" id="{167E21EB-640F-4379-997A-5C873512C621}"/>
              </a:ext>
            </a:extLst>
          </p:cNvPr>
          <p:cNvSpPr/>
          <p:nvPr/>
        </p:nvSpPr>
        <p:spPr>
          <a:xfrm>
            <a:off x="1045959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A8B25C-91CD-47AE-8E12-1330121775D9}"/>
              </a:ext>
            </a:extLst>
          </p:cNvPr>
          <p:cNvSpPr txBox="1"/>
          <p:nvPr/>
        </p:nvSpPr>
        <p:spPr>
          <a:xfrm>
            <a:off x="835104" y="6327618"/>
            <a:ext cx="687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Kick-off</a:t>
            </a:r>
          </a:p>
        </p:txBody>
      </p:sp>
      <p:sp>
        <p:nvSpPr>
          <p:cNvPr id="110" name="Diamond 109">
            <a:extLst>
              <a:ext uri="{FF2B5EF4-FFF2-40B4-BE49-F238E27FC236}">
                <a16:creationId xmlns:a16="http://schemas.microsoft.com/office/drawing/2014/main" id="{5E228823-36A6-418B-884E-B819FDD207A9}"/>
              </a:ext>
            </a:extLst>
          </p:cNvPr>
          <p:cNvSpPr/>
          <p:nvPr/>
        </p:nvSpPr>
        <p:spPr>
          <a:xfrm>
            <a:off x="3427684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Diamond 110">
            <a:extLst>
              <a:ext uri="{FF2B5EF4-FFF2-40B4-BE49-F238E27FC236}">
                <a16:creationId xmlns:a16="http://schemas.microsoft.com/office/drawing/2014/main" id="{0A735D8C-7C5B-4167-B9A3-66286300D45C}"/>
              </a:ext>
            </a:extLst>
          </p:cNvPr>
          <p:cNvSpPr/>
          <p:nvPr/>
        </p:nvSpPr>
        <p:spPr>
          <a:xfrm>
            <a:off x="5892534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Diamond 111">
            <a:extLst>
              <a:ext uri="{FF2B5EF4-FFF2-40B4-BE49-F238E27FC236}">
                <a16:creationId xmlns:a16="http://schemas.microsoft.com/office/drawing/2014/main" id="{2C06544D-A1AB-4C84-ACB3-EDE68C6F59BD}"/>
              </a:ext>
            </a:extLst>
          </p:cNvPr>
          <p:cNvSpPr/>
          <p:nvPr/>
        </p:nvSpPr>
        <p:spPr>
          <a:xfrm>
            <a:off x="2195259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Diamond 112">
            <a:extLst>
              <a:ext uri="{FF2B5EF4-FFF2-40B4-BE49-F238E27FC236}">
                <a16:creationId xmlns:a16="http://schemas.microsoft.com/office/drawing/2014/main" id="{CC0B5A3E-BDEC-4F19-A76A-13B97723A6A6}"/>
              </a:ext>
            </a:extLst>
          </p:cNvPr>
          <p:cNvSpPr/>
          <p:nvPr/>
        </p:nvSpPr>
        <p:spPr>
          <a:xfrm>
            <a:off x="4660109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Diamond 113">
            <a:extLst>
              <a:ext uri="{FF2B5EF4-FFF2-40B4-BE49-F238E27FC236}">
                <a16:creationId xmlns:a16="http://schemas.microsoft.com/office/drawing/2014/main" id="{F1DE79F6-993B-483D-8986-12EA8F99338D}"/>
              </a:ext>
            </a:extLst>
          </p:cNvPr>
          <p:cNvSpPr/>
          <p:nvPr/>
        </p:nvSpPr>
        <p:spPr>
          <a:xfrm>
            <a:off x="9404041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4C9D7E02-6C15-4A65-85E8-3C6B78C529BA}"/>
              </a:ext>
            </a:extLst>
          </p:cNvPr>
          <p:cNvSpPr/>
          <p:nvPr/>
        </p:nvSpPr>
        <p:spPr>
          <a:xfrm>
            <a:off x="7124959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Diamond 115">
            <a:extLst>
              <a:ext uri="{FF2B5EF4-FFF2-40B4-BE49-F238E27FC236}">
                <a16:creationId xmlns:a16="http://schemas.microsoft.com/office/drawing/2014/main" id="{AC56D299-0A6E-4202-92AF-BEC1EC33B8FF}"/>
              </a:ext>
            </a:extLst>
          </p:cNvPr>
          <p:cNvSpPr/>
          <p:nvPr/>
        </p:nvSpPr>
        <p:spPr>
          <a:xfrm>
            <a:off x="8357384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Diamond 116">
            <a:extLst>
              <a:ext uri="{FF2B5EF4-FFF2-40B4-BE49-F238E27FC236}">
                <a16:creationId xmlns:a16="http://schemas.microsoft.com/office/drawing/2014/main" id="{0E4FDF37-D7B3-4376-9AFC-DD88AB2B0B31}"/>
              </a:ext>
            </a:extLst>
          </p:cNvPr>
          <p:cNvSpPr/>
          <p:nvPr/>
        </p:nvSpPr>
        <p:spPr>
          <a:xfrm>
            <a:off x="10755732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Diamond 117">
            <a:extLst>
              <a:ext uri="{FF2B5EF4-FFF2-40B4-BE49-F238E27FC236}">
                <a16:creationId xmlns:a16="http://schemas.microsoft.com/office/drawing/2014/main" id="{BF032898-E58C-49C2-9057-3B0F25C34060}"/>
              </a:ext>
            </a:extLst>
          </p:cNvPr>
          <p:cNvSpPr/>
          <p:nvPr/>
        </p:nvSpPr>
        <p:spPr>
          <a:xfrm>
            <a:off x="11858429" y="6145330"/>
            <a:ext cx="9144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0B49CE-679B-402A-A62C-36D31ED185C9}"/>
              </a:ext>
            </a:extLst>
          </p:cNvPr>
          <p:cNvSpPr txBox="1"/>
          <p:nvPr/>
        </p:nvSpPr>
        <p:spPr>
          <a:xfrm>
            <a:off x="-28854" y="6005938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PI </a:t>
            </a:r>
          </a:p>
          <a:p>
            <a:r>
              <a:rPr lang="en-US" sz="1200" b="1" dirty="0"/>
              <a:t>meetings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290D44C-9B64-4941-A4AE-246C2B143C58}"/>
              </a:ext>
            </a:extLst>
          </p:cNvPr>
          <p:cNvSpPr txBox="1"/>
          <p:nvPr/>
        </p:nvSpPr>
        <p:spPr>
          <a:xfrm flipH="1">
            <a:off x="-28854" y="2547750"/>
            <a:ext cx="12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TA1 </a:t>
            </a:r>
          </a:p>
          <a:p>
            <a:r>
              <a:rPr lang="en-US" sz="1050" b="1" dirty="0"/>
              <a:t>Decision-maker characterization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1633244-C194-43E2-B3A9-E70AC657506F}"/>
              </a:ext>
            </a:extLst>
          </p:cNvPr>
          <p:cNvSpPr txBox="1"/>
          <p:nvPr/>
        </p:nvSpPr>
        <p:spPr>
          <a:xfrm flipH="1">
            <a:off x="-28854" y="1655605"/>
            <a:ext cx="129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Program</a:t>
            </a:r>
          </a:p>
          <a:p>
            <a:r>
              <a:rPr lang="en-US" sz="1400" b="1" dirty="0"/>
              <a:t>milestones</a:t>
            </a:r>
            <a:endParaRPr lang="en-US" sz="105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CE471BD-DFCA-4255-BFA6-7D6E166EC2E7}"/>
              </a:ext>
            </a:extLst>
          </p:cNvPr>
          <p:cNvSpPr txBox="1"/>
          <p:nvPr/>
        </p:nvSpPr>
        <p:spPr>
          <a:xfrm>
            <a:off x="1531937" y="1428455"/>
            <a:ext cx="850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HSR</a:t>
            </a:r>
          </a:p>
          <a:p>
            <a:r>
              <a:rPr lang="en-US" sz="1100" dirty="0"/>
              <a:t>approvals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E3FFEAB-E85B-4E41-91FC-C23699458118}"/>
              </a:ext>
            </a:extLst>
          </p:cNvPr>
          <p:cNvSpPr/>
          <p:nvPr/>
        </p:nvSpPr>
        <p:spPr>
          <a:xfrm>
            <a:off x="1737360" y="1832596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17744C5-FA07-42EC-B8B0-522FAE36AC47}"/>
              </a:ext>
            </a:extLst>
          </p:cNvPr>
          <p:cNvSpPr txBox="1"/>
          <p:nvPr/>
        </p:nvSpPr>
        <p:spPr>
          <a:xfrm flipH="1">
            <a:off x="-28854" y="3413157"/>
            <a:ext cx="1305353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TA2 </a:t>
            </a:r>
          </a:p>
          <a:p>
            <a:r>
              <a:rPr lang="en-US" sz="1050" b="1" dirty="0"/>
              <a:t>Human-aligned algorithmic decision-makers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CF51628-8CD7-4BDF-B4BF-D57D7A022089}"/>
              </a:ext>
            </a:extLst>
          </p:cNvPr>
          <p:cNvSpPr txBox="1"/>
          <p:nvPr/>
        </p:nvSpPr>
        <p:spPr>
          <a:xfrm flipH="1">
            <a:off x="-28854" y="4225832"/>
            <a:ext cx="130535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TA3 </a:t>
            </a:r>
          </a:p>
          <a:p>
            <a:r>
              <a:rPr lang="en-US" sz="1050" b="1" dirty="0"/>
              <a:t>Evaluation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04B28B6-A430-4386-BE62-75FEC09EDF94}"/>
              </a:ext>
            </a:extLst>
          </p:cNvPr>
          <p:cNvSpPr txBox="1"/>
          <p:nvPr/>
        </p:nvSpPr>
        <p:spPr>
          <a:xfrm flipH="1">
            <a:off x="-28854" y="5228999"/>
            <a:ext cx="13213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TA4 </a:t>
            </a:r>
          </a:p>
          <a:p>
            <a:r>
              <a:rPr lang="en-US" sz="1050" b="1" dirty="0"/>
              <a:t>Policy &amp; practice integration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51B1DF9-7DC3-4971-81F7-D5B8CBEB1D5D}"/>
              </a:ext>
            </a:extLst>
          </p:cNvPr>
          <p:cNvSpPr/>
          <p:nvPr/>
        </p:nvSpPr>
        <p:spPr>
          <a:xfrm>
            <a:off x="1215774" y="2375658"/>
            <a:ext cx="3535775" cy="257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Decision-making (D-M) framework (attributes, descriptors)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DCE4813-8777-48EE-96CE-4B32905B10EF}"/>
              </a:ext>
            </a:extLst>
          </p:cNvPr>
          <p:cNvSpPr/>
          <p:nvPr/>
        </p:nvSpPr>
        <p:spPr>
          <a:xfrm>
            <a:off x="1196181" y="3533165"/>
            <a:ext cx="4702202" cy="256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Aligned algorithmic D-M proof of concept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1B46218-359F-483A-8B02-05B691EE67E1}"/>
              </a:ext>
            </a:extLst>
          </p:cNvPr>
          <p:cNvSpPr/>
          <p:nvPr/>
        </p:nvSpPr>
        <p:spPr>
          <a:xfrm>
            <a:off x="1920240" y="2636072"/>
            <a:ext cx="3597123" cy="257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Design triage scenarios and probes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B731EEF-AD1E-444D-9B71-EFB05957B674}"/>
              </a:ext>
            </a:extLst>
          </p:cNvPr>
          <p:cNvSpPr/>
          <p:nvPr/>
        </p:nvSpPr>
        <p:spPr>
          <a:xfrm>
            <a:off x="5988993" y="3533165"/>
            <a:ext cx="3536007" cy="256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Develop ability to fine tune to individual D-Ms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E6FE09B-8135-4876-B065-89EBB9EAE1F1}"/>
              </a:ext>
            </a:extLst>
          </p:cNvPr>
          <p:cNvSpPr/>
          <p:nvPr/>
        </p:nvSpPr>
        <p:spPr>
          <a:xfrm>
            <a:off x="1189651" y="5241974"/>
            <a:ext cx="4699850" cy="256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Identify &amp; review ITM-relevant policy and ROEs; advise TA1, 2, &amp; 3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5AFD982-70A3-443E-9E7A-FB649A1C9886}"/>
              </a:ext>
            </a:extLst>
          </p:cNvPr>
          <p:cNvSpPr/>
          <p:nvPr/>
        </p:nvSpPr>
        <p:spPr>
          <a:xfrm>
            <a:off x="1189649" y="4346900"/>
            <a:ext cx="4327713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Scenario environment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86FA373-6D6A-409B-B499-4D77E33B4C85}"/>
              </a:ext>
            </a:extLst>
          </p:cNvPr>
          <p:cNvSpPr/>
          <p:nvPr/>
        </p:nvSpPr>
        <p:spPr>
          <a:xfrm>
            <a:off x="1189650" y="4613271"/>
            <a:ext cx="293644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Domain knowledge preparation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CB1D2A2-6CAA-498C-B20D-F3FEAE470D51}"/>
              </a:ext>
            </a:extLst>
          </p:cNvPr>
          <p:cNvSpPr/>
          <p:nvPr/>
        </p:nvSpPr>
        <p:spPr>
          <a:xfrm>
            <a:off x="1189650" y="4875697"/>
            <a:ext cx="173736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Define metrics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0359E9F-E2B5-4B77-87C0-99EED3D2A487}"/>
              </a:ext>
            </a:extLst>
          </p:cNvPr>
          <p:cNvSpPr/>
          <p:nvPr/>
        </p:nvSpPr>
        <p:spPr>
          <a:xfrm>
            <a:off x="1541417" y="5499051"/>
            <a:ext cx="4348083" cy="256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Legal, moral, ethical (LME) &amp; social implications analysis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BEA5A0E-B23E-42EA-9890-A0012C0B7625}"/>
              </a:ext>
            </a:extLst>
          </p:cNvPr>
          <p:cNvSpPr/>
          <p:nvPr/>
        </p:nvSpPr>
        <p:spPr>
          <a:xfrm>
            <a:off x="5988993" y="5499051"/>
            <a:ext cx="3536007" cy="256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Develop certification model for ITM-like technology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FD79691-3076-4F3D-A3C3-5A95F03145D9}"/>
              </a:ext>
            </a:extLst>
          </p:cNvPr>
          <p:cNvSpPr/>
          <p:nvPr/>
        </p:nvSpPr>
        <p:spPr>
          <a:xfrm>
            <a:off x="1871189" y="5801824"/>
            <a:ext cx="3396136" cy="256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Outreach events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D90D1F7-B983-4A7E-812B-A1C07B5C3897}"/>
              </a:ext>
            </a:extLst>
          </p:cNvPr>
          <p:cNvSpPr/>
          <p:nvPr/>
        </p:nvSpPr>
        <p:spPr>
          <a:xfrm>
            <a:off x="5988993" y="5241974"/>
            <a:ext cx="3536007" cy="256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Policy &amp; ROE advisors to TA1, 2, &amp; 3</a:t>
            </a:r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EC932894-30AA-48F0-AAD5-1ED346675FEA}"/>
              </a:ext>
            </a:extLst>
          </p:cNvPr>
          <p:cNvSpPr/>
          <p:nvPr/>
        </p:nvSpPr>
        <p:spPr>
          <a:xfrm>
            <a:off x="3194554" y="1828286"/>
            <a:ext cx="189598" cy="19150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DF006889-5B84-441A-B487-8A78B3F2794F}"/>
              </a:ext>
            </a:extLst>
          </p:cNvPr>
          <p:cNvSpPr/>
          <p:nvPr/>
        </p:nvSpPr>
        <p:spPr>
          <a:xfrm>
            <a:off x="4255033" y="1828286"/>
            <a:ext cx="189598" cy="19150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E9826EC-8BDA-4863-B8BC-BBA3CC7E74ED}"/>
              </a:ext>
            </a:extLst>
          </p:cNvPr>
          <p:cNvSpPr txBox="1"/>
          <p:nvPr/>
        </p:nvSpPr>
        <p:spPr>
          <a:xfrm>
            <a:off x="3798614" y="1428455"/>
            <a:ext cx="739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Baseline</a:t>
            </a:r>
          </a:p>
          <a:p>
            <a:pPr algn="r"/>
            <a:r>
              <a:rPr lang="en-US" sz="1100" dirty="0"/>
              <a:t>eval</a:t>
            </a:r>
          </a:p>
        </p:txBody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7E07D6D5-91A5-4903-8427-3BC98C781A0D}"/>
              </a:ext>
            </a:extLst>
          </p:cNvPr>
          <p:cNvSpPr/>
          <p:nvPr/>
        </p:nvSpPr>
        <p:spPr>
          <a:xfrm>
            <a:off x="7695360" y="1828286"/>
            <a:ext cx="189598" cy="19150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B9C5EB1-EA19-4AF4-A95D-08F40C224B20}"/>
              </a:ext>
            </a:extLst>
          </p:cNvPr>
          <p:cNvSpPr txBox="1"/>
          <p:nvPr/>
        </p:nvSpPr>
        <p:spPr>
          <a:xfrm>
            <a:off x="6965204" y="1428455"/>
            <a:ext cx="1030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Phase 2</a:t>
            </a:r>
          </a:p>
          <a:p>
            <a:pPr algn="r"/>
            <a:r>
              <a:rPr lang="en-US" sz="1100" dirty="0"/>
              <a:t>Dry run eval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98B5798-4F08-4751-B2F6-E51EA9DAF2AD}"/>
              </a:ext>
            </a:extLst>
          </p:cNvPr>
          <p:cNvSpPr txBox="1"/>
          <p:nvPr/>
        </p:nvSpPr>
        <p:spPr>
          <a:xfrm>
            <a:off x="9066592" y="1428455"/>
            <a:ext cx="14672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Phase 2 eval &amp; Kobayashi Maru 2*</a:t>
            </a:r>
          </a:p>
        </p:txBody>
      </p:sp>
      <p:sp>
        <p:nvSpPr>
          <p:cNvPr id="145" name="Flowchart: Manual Operation 144">
            <a:extLst>
              <a:ext uri="{FF2B5EF4-FFF2-40B4-BE49-F238E27FC236}">
                <a16:creationId xmlns:a16="http://schemas.microsoft.com/office/drawing/2014/main" id="{5E270AB9-7072-4B63-8A29-684896E4DDCC}"/>
              </a:ext>
            </a:extLst>
          </p:cNvPr>
          <p:cNvSpPr/>
          <p:nvPr/>
        </p:nvSpPr>
        <p:spPr>
          <a:xfrm>
            <a:off x="9190108" y="1828286"/>
            <a:ext cx="274320" cy="191501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85961CB-1FE1-4A9A-98E1-087C675055EA}"/>
              </a:ext>
            </a:extLst>
          </p:cNvPr>
          <p:cNvSpPr txBox="1"/>
          <p:nvPr/>
        </p:nvSpPr>
        <p:spPr>
          <a:xfrm>
            <a:off x="10834873" y="1428455"/>
            <a:ext cx="1467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Phase 3 eval &amp; Kobayashi Maru 3* </a:t>
            </a:r>
          </a:p>
        </p:txBody>
      </p:sp>
      <p:sp>
        <p:nvSpPr>
          <p:cNvPr id="147" name="Flowchart: Manual Operation 146">
            <a:extLst>
              <a:ext uri="{FF2B5EF4-FFF2-40B4-BE49-F238E27FC236}">
                <a16:creationId xmlns:a16="http://schemas.microsoft.com/office/drawing/2014/main" id="{87545660-3EFF-4673-B4D7-5D344A09E5A0}"/>
              </a:ext>
            </a:extLst>
          </p:cNvPr>
          <p:cNvSpPr/>
          <p:nvPr/>
        </p:nvSpPr>
        <p:spPr>
          <a:xfrm>
            <a:off x="11737352" y="1828286"/>
            <a:ext cx="274320" cy="191501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6DD4E2-06D6-492A-B83A-E850A078FB18}"/>
              </a:ext>
            </a:extLst>
          </p:cNvPr>
          <p:cNvSpPr/>
          <p:nvPr/>
        </p:nvSpPr>
        <p:spPr>
          <a:xfrm>
            <a:off x="5988993" y="2375658"/>
            <a:ext cx="3154894" cy="257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Refine decision-making framework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B966777-B173-4815-A05E-9A2E34DEBB3B}"/>
              </a:ext>
            </a:extLst>
          </p:cNvPr>
          <p:cNvSpPr/>
          <p:nvPr/>
        </p:nvSpPr>
        <p:spPr>
          <a:xfrm>
            <a:off x="5988993" y="2636072"/>
            <a:ext cx="3150500" cy="257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Design mass casualty scenarios and probes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A560B6D-D2D1-4026-9E85-EC666520DCEE}"/>
              </a:ext>
            </a:extLst>
          </p:cNvPr>
          <p:cNvSpPr/>
          <p:nvPr/>
        </p:nvSpPr>
        <p:spPr>
          <a:xfrm>
            <a:off x="9593423" y="2375658"/>
            <a:ext cx="1401091" cy="257978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Apply D-M framework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611E2E5-30D8-4117-945A-2755E9769C42}"/>
              </a:ext>
            </a:extLst>
          </p:cNvPr>
          <p:cNvSpPr/>
          <p:nvPr/>
        </p:nvSpPr>
        <p:spPr>
          <a:xfrm>
            <a:off x="9593423" y="2636072"/>
            <a:ext cx="1866417" cy="257978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Design scenarios, probes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CEC4B2C-9B0C-4E8A-9804-73261E978BA1}"/>
              </a:ext>
            </a:extLst>
          </p:cNvPr>
          <p:cNvSpPr/>
          <p:nvPr/>
        </p:nvSpPr>
        <p:spPr>
          <a:xfrm>
            <a:off x="1920240" y="2899390"/>
            <a:ext cx="3736982" cy="257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Develop alignment measure 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6F6AC66-1D8C-4F08-9132-8A147418BA16}"/>
              </a:ext>
            </a:extLst>
          </p:cNvPr>
          <p:cNvSpPr/>
          <p:nvPr/>
        </p:nvSpPr>
        <p:spPr>
          <a:xfrm>
            <a:off x="6358584" y="2899390"/>
            <a:ext cx="2903596" cy="257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Refine alignment measure 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C96E979-E628-4BD8-A1B2-09883D2DF79B}"/>
              </a:ext>
            </a:extLst>
          </p:cNvPr>
          <p:cNvSpPr/>
          <p:nvPr/>
        </p:nvSpPr>
        <p:spPr>
          <a:xfrm>
            <a:off x="10474256" y="2891020"/>
            <a:ext cx="1344984" cy="257978"/>
          </a:xfrm>
          <a:prstGeom prst="rect">
            <a:avLst/>
          </a:prstGeom>
          <a:pattFill prst="lgCheck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Demo preparation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42A71C5-FD34-48E9-B009-F014F76FF53C}"/>
              </a:ext>
            </a:extLst>
          </p:cNvPr>
          <p:cNvSpPr/>
          <p:nvPr/>
        </p:nvSpPr>
        <p:spPr>
          <a:xfrm>
            <a:off x="5988993" y="4344881"/>
            <a:ext cx="3434057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Scenario environment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16E8DF5-3D5D-4FD2-AB1B-BABED5BE97F3}"/>
              </a:ext>
            </a:extLst>
          </p:cNvPr>
          <p:cNvSpPr/>
          <p:nvPr/>
        </p:nvSpPr>
        <p:spPr>
          <a:xfrm>
            <a:off x="5988993" y="4611252"/>
            <a:ext cx="200785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Domain knowledge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FB3DA12-9AF2-4CE7-9499-DD4D6FBFEC05}"/>
              </a:ext>
            </a:extLst>
          </p:cNvPr>
          <p:cNvSpPr/>
          <p:nvPr/>
        </p:nvSpPr>
        <p:spPr>
          <a:xfrm>
            <a:off x="5988993" y="4881217"/>
            <a:ext cx="173736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Refine metrics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596F927-70F4-422F-BEC1-C329A6D62994}"/>
              </a:ext>
            </a:extLst>
          </p:cNvPr>
          <p:cNvSpPr/>
          <p:nvPr/>
        </p:nvSpPr>
        <p:spPr>
          <a:xfrm>
            <a:off x="9593423" y="4328162"/>
            <a:ext cx="2244134" cy="256032"/>
          </a:xfrm>
          <a:prstGeom prst="rect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Scenario environment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60A323A-2339-4461-BB91-6AE5DE2B61E3}"/>
              </a:ext>
            </a:extLst>
          </p:cNvPr>
          <p:cNvSpPr/>
          <p:nvPr/>
        </p:nvSpPr>
        <p:spPr>
          <a:xfrm>
            <a:off x="9593423" y="4594533"/>
            <a:ext cx="1401091" cy="256032"/>
          </a:xfrm>
          <a:prstGeom prst="rect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Domain knowledge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4CD2278-E35B-42B0-B16D-352E4E6283F6}"/>
              </a:ext>
            </a:extLst>
          </p:cNvPr>
          <p:cNvSpPr/>
          <p:nvPr/>
        </p:nvSpPr>
        <p:spPr>
          <a:xfrm>
            <a:off x="9593423" y="3530136"/>
            <a:ext cx="2377440" cy="256032"/>
          </a:xfrm>
          <a:prstGeom prst="rect">
            <a:avLst/>
          </a:prstGeom>
          <a:pattFill prst="dk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Alignment in operational domain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D8A297F-FC51-4DF3-8E31-7A197FD17D06}"/>
              </a:ext>
            </a:extLst>
          </p:cNvPr>
          <p:cNvSpPr/>
          <p:nvPr/>
        </p:nvSpPr>
        <p:spPr>
          <a:xfrm>
            <a:off x="2286699" y="5822553"/>
            <a:ext cx="182880" cy="18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2B254F-2BDF-475D-B8D2-336CD1983F83}"/>
              </a:ext>
            </a:extLst>
          </p:cNvPr>
          <p:cNvSpPr/>
          <p:nvPr/>
        </p:nvSpPr>
        <p:spPr>
          <a:xfrm>
            <a:off x="4803961" y="5816299"/>
            <a:ext cx="182880" cy="18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2AFC52A-0895-4B64-AB0D-59AB9513E5D4}"/>
              </a:ext>
            </a:extLst>
          </p:cNvPr>
          <p:cNvSpPr/>
          <p:nvPr/>
        </p:nvSpPr>
        <p:spPr>
          <a:xfrm>
            <a:off x="6438062" y="5809987"/>
            <a:ext cx="182880" cy="18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684A00A-0226-4DF6-A2AF-E93F3C4138E7}"/>
              </a:ext>
            </a:extLst>
          </p:cNvPr>
          <p:cNvSpPr/>
          <p:nvPr/>
        </p:nvSpPr>
        <p:spPr>
          <a:xfrm>
            <a:off x="8652603" y="5809987"/>
            <a:ext cx="182880" cy="18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854A7E1-2260-401D-997C-7F1F74FA7351}"/>
              </a:ext>
            </a:extLst>
          </p:cNvPr>
          <p:cNvSpPr/>
          <p:nvPr/>
        </p:nvSpPr>
        <p:spPr>
          <a:xfrm>
            <a:off x="9614749" y="6512284"/>
            <a:ext cx="1737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* Demonstration event</a:t>
            </a:r>
          </a:p>
        </p:txBody>
      </p:sp>
      <p:sp>
        <p:nvSpPr>
          <p:cNvPr id="166" name="Flowchart: Decision 165">
            <a:extLst>
              <a:ext uri="{FF2B5EF4-FFF2-40B4-BE49-F238E27FC236}">
                <a16:creationId xmlns:a16="http://schemas.microsoft.com/office/drawing/2014/main" id="{177EA95F-0F6D-414C-A074-989CAD44D4D8}"/>
              </a:ext>
            </a:extLst>
          </p:cNvPr>
          <p:cNvSpPr/>
          <p:nvPr/>
        </p:nvSpPr>
        <p:spPr>
          <a:xfrm>
            <a:off x="5205228" y="1800767"/>
            <a:ext cx="222826" cy="274320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CD17EE0-F439-46F7-9859-2552A22A24D0}"/>
              </a:ext>
            </a:extLst>
          </p:cNvPr>
          <p:cNvSpPr txBox="1"/>
          <p:nvPr/>
        </p:nvSpPr>
        <p:spPr>
          <a:xfrm>
            <a:off x="4821309" y="1428455"/>
            <a:ext cx="1851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Phase 1</a:t>
            </a:r>
          </a:p>
          <a:p>
            <a:r>
              <a:rPr lang="en-US" sz="1100" dirty="0"/>
              <a:t>eval &amp; Kobayashi Maru 1*</a:t>
            </a:r>
          </a:p>
        </p:txBody>
      </p:sp>
      <p:sp>
        <p:nvSpPr>
          <p:cNvPr id="168" name="Flowchart: Manual Operation 167">
            <a:extLst>
              <a:ext uri="{FF2B5EF4-FFF2-40B4-BE49-F238E27FC236}">
                <a16:creationId xmlns:a16="http://schemas.microsoft.com/office/drawing/2014/main" id="{67628C7A-7264-46CA-A359-CFA5BC9E80AE}"/>
              </a:ext>
            </a:extLst>
          </p:cNvPr>
          <p:cNvSpPr/>
          <p:nvPr/>
        </p:nvSpPr>
        <p:spPr>
          <a:xfrm>
            <a:off x="4944844" y="1824693"/>
            <a:ext cx="274320" cy="191501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7924B3F-8631-409A-B48B-8EC72EBE9829}"/>
              </a:ext>
            </a:extLst>
          </p:cNvPr>
          <p:cNvSpPr txBox="1"/>
          <p:nvPr/>
        </p:nvSpPr>
        <p:spPr>
          <a:xfrm>
            <a:off x="2150502" y="1436534"/>
            <a:ext cx="1137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Metric refinement eval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13691E3-39E5-4BD0-AF09-09858C19256C}"/>
              </a:ext>
            </a:extLst>
          </p:cNvPr>
          <p:cNvSpPr txBox="1"/>
          <p:nvPr/>
        </p:nvSpPr>
        <p:spPr>
          <a:xfrm>
            <a:off x="5325060" y="1908856"/>
            <a:ext cx="1113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 2 decisions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FD46661-457A-4FFD-8804-229EE2BE1A45}"/>
              </a:ext>
            </a:extLst>
          </p:cNvPr>
          <p:cNvGrpSpPr/>
          <p:nvPr/>
        </p:nvGrpSpPr>
        <p:grpSpPr>
          <a:xfrm>
            <a:off x="5910125" y="984739"/>
            <a:ext cx="3603993" cy="523220"/>
            <a:chOff x="5275085" y="1104900"/>
            <a:chExt cx="3951466" cy="425500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6D6ED5F-59D5-432C-A941-62C594E5B2D5}"/>
                </a:ext>
              </a:extLst>
            </p:cNvPr>
            <p:cNvSpPr/>
            <p:nvPr/>
          </p:nvSpPr>
          <p:spPr>
            <a:xfrm>
              <a:off x="5324221" y="1104900"/>
              <a:ext cx="390233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tlCol="0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B32749E-2435-44E5-8B43-49E436DA0A47}"/>
                </a:ext>
              </a:extLst>
            </p:cNvPr>
            <p:cNvSpPr txBox="1"/>
            <p:nvPr/>
          </p:nvSpPr>
          <p:spPr>
            <a:xfrm>
              <a:off x="5275085" y="1104900"/>
              <a:ext cx="3939578" cy="42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/>
              </a:lvl1pPr>
            </a:lstStyle>
            <a:p>
              <a:r>
                <a:rPr lang="en-US" sz="1600" dirty="0"/>
                <a:t>Phase 2: Mass casualty </a:t>
              </a:r>
            </a:p>
            <a:p>
              <a:r>
                <a:rPr lang="en-US" sz="1200" dirty="0"/>
                <a:t>(18 mos)</a:t>
              </a:r>
              <a:endParaRPr lang="en-US" sz="1600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2E9C3FE-57A9-499D-AE59-6F3F7911B55A}"/>
              </a:ext>
            </a:extLst>
          </p:cNvPr>
          <p:cNvGrpSpPr/>
          <p:nvPr/>
        </p:nvGrpSpPr>
        <p:grpSpPr>
          <a:xfrm>
            <a:off x="9567584" y="969791"/>
            <a:ext cx="2594571" cy="523220"/>
            <a:chOff x="9345977" y="1092741"/>
            <a:chExt cx="2808109" cy="425499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59A198D-418C-47BB-84C0-052D1FBCF824}"/>
                </a:ext>
              </a:extLst>
            </p:cNvPr>
            <p:cNvSpPr/>
            <p:nvPr/>
          </p:nvSpPr>
          <p:spPr>
            <a:xfrm>
              <a:off x="9345977" y="1104900"/>
              <a:ext cx="2808109" cy="400110"/>
            </a:xfrm>
            <a:prstGeom prst="rect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rtlCol="0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81F98C1-6E5E-4205-9370-D4BEBD464136}"/>
                </a:ext>
              </a:extLst>
            </p:cNvPr>
            <p:cNvSpPr txBox="1"/>
            <p:nvPr/>
          </p:nvSpPr>
          <p:spPr>
            <a:xfrm>
              <a:off x="9564665" y="1092741"/>
              <a:ext cx="2405466" cy="4254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algn="ctr">
                <a:defRPr sz="2000" b="1"/>
              </a:lvl1pPr>
            </a:lstStyle>
            <a:p>
              <a:r>
                <a:rPr lang="en-US" sz="1600" dirty="0"/>
                <a:t>Notional Phase 3</a:t>
              </a:r>
            </a:p>
            <a:p>
              <a:r>
                <a:rPr lang="en-US" sz="1200" dirty="0"/>
                <a:t>(12 mos)</a:t>
              </a:r>
              <a:endParaRPr lang="en-US" sz="1600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id="{E268E590-9419-4717-8AF2-AB158336A6C3}"/>
              </a:ext>
            </a:extLst>
          </p:cNvPr>
          <p:cNvSpPr/>
          <p:nvPr/>
        </p:nvSpPr>
        <p:spPr>
          <a:xfrm>
            <a:off x="8042817" y="1819974"/>
            <a:ext cx="198893" cy="204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A0748F7-F8F6-411A-BE35-37A6AF7361AA}"/>
              </a:ext>
            </a:extLst>
          </p:cNvPr>
          <p:cNvSpPr txBox="1"/>
          <p:nvPr/>
        </p:nvSpPr>
        <p:spPr>
          <a:xfrm>
            <a:off x="8193527" y="1424634"/>
            <a:ext cx="916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Phase 3</a:t>
            </a:r>
          </a:p>
          <a:p>
            <a:r>
              <a:rPr lang="en-US" sz="1100" dirty="0"/>
              <a:t>Proposal Instructions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DC19861-41FB-4211-B99F-0B1AD707CD12}"/>
              </a:ext>
            </a:extLst>
          </p:cNvPr>
          <p:cNvSpPr/>
          <p:nvPr/>
        </p:nvSpPr>
        <p:spPr>
          <a:xfrm>
            <a:off x="9618950" y="5501473"/>
            <a:ext cx="2468880" cy="256032"/>
          </a:xfrm>
          <a:prstGeom prst="rect">
            <a:avLst/>
          </a:prstGeom>
          <a:pattFill prst="nar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Extend certification model to new domain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0D26B9E-F435-41F9-96A6-C7DCADCAAA09}"/>
              </a:ext>
            </a:extLst>
          </p:cNvPr>
          <p:cNvSpPr/>
          <p:nvPr/>
        </p:nvSpPr>
        <p:spPr>
          <a:xfrm>
            <a:off x="9618950" y="5244396"/>
            <a:ext cx="2468880" cy="256032"/>
          </a:xfrm>
          <a:prstGeom prst="rect">
            <a:avLst/>
          </a:prstGeom>
          <a:pattFill prst="nar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Policy &amp; ROE advisors to TA1, 2, &amp; 3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A3EF523-DFEF-4030-99B6-6E82D032E379}"/>
              </a:ext>
            </a:extLst>
          </p:cNvPr>
          <p:cNvSpPr/>
          <p:nvPr/>
        </p:nvSpPr>
        <p:spPr>
          <a:xfrm>
            <a:off x="10999648" y="5811789"/>
            <a:ext cx="182880" cy="182880"/>
          </a:xfrm>
          <a:prstGeom prst="rect">
            <a:avLst/>
          </a:prstGeom>
          <a:pattFill prst="nar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20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E561C-2E36-40B3-93BF-0D69A18BB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691107-B2BE-4851-B480-9B9E62048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common proposal elements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2C77F8-2AE3-4A40-841F-CA22A278C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32070"/>
              </p:ext>
            </p:extLst>
          </p:nvPr>
        </p:nvGraphicFramePr>
        <p:xfrm>
          <a:off x="195943" y="942106"/>
          <a:ext cx="11800114" cy="550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516865249"/>
                    </a:ext>
                  </a:extLst>
                </a:gridCol>
                <a:gridCol w="3511406">
                  <a:extLst>
                    <a:ext uri="{9D8B030D-6E8A-4147-A177-3AD203B41FA5}">
                      <a16:colId xmlns:a16="http://schemas.microsoft.com/office/drawing/2014/main" val="532420795"/>
                    </a:ext>
                  </a:extLst>
                </a:gridCol>
                <a:gridCol w="3139556">
                  <a:extLst>
                    <a:ext uri="{9D8B030D-6E8A-4147-A177-3AD203B41FA5}">
                      <a16:colId xmlns:a16="http://schemas.microsoft.com/office/drawing/2014/main" val="4042702429"/>
                    </a:ext>
                  </a:extLst>
                </a:gridCol>
                <a:gridCol w="2680272">
                  <a:extLst>
                    <a:ext uri="{9D8B030D-6E8A-4147-A177-3AD203B41FA5}">
                      <a16:colId xmlns:a16="http://schemas.microsoft.com/office/drawing/2014/main" val="962876800"/>
                    </a:ext>
                  </a:extLst>
                </a:gridCol>
              </a:tblGrid>
              <a:tr h="6470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Common proposal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Evaluations &amp;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End of phase demonstration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Human Subjects Research (HSR)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Associate Contractor Agreement (ACA)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760203"/>
                  </a:ext>
                </a:extLst>
              </a:tr>
              <a:tr h="6907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performers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Participate in evaluations as well as end of phase capstone demonstration events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Recommend access to a local IRB and familiarity with DoD HSR procedures if HSR proposed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Clearly identify HSR elements of the SOW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Encouraged to provide a draft of any HSR protocols as supplemental materials at the end of Attachment D. Protocols do not count against page limit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Sign an ACA to facilitate collaboration with all performer teams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10539"/>
                  </a:ext>
                </a:extLst>
              </a:tr>
              <a:tr h="6470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TA1: Decision-maker characterization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Anticipated in relation to decision-making theory refinement and computational framework development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0144"/>
                  </a:ext>
                </a:extLst>
              </a:tr>
              <a:tr h="6470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TA2: Human-aligned algorithmic decision makers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Human Subjects Research (HSR)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Possible if human decision-makers are involved for development or training purposes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6919"/>
                  </a:ext>
                </a:extLst>
              </a:tr>
              <a:tr h="6470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TA3: Evaluation</a:t>
                      </a:r>
                    </a:p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Conduct evaluations and organize/conduct end of phase capstone demonstration events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Strongly encouraged to provide HSR protocols</a:t>
                      </a: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the number and types of participants necessary for meaningful experiments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Responsible for negotiating an ACA across all performers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24383"/>
                  </a:ext>
                </a:extLst>
              </a:tr>
              <a:tr h="6470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TA4: Policy &amp; practice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HSR not anticipated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96505"/>
                  </a:ext>
                </a:extLst>
              </a:tr>
            </a:tbl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5B636CB-3D4F-435C-9422-BF269CB96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21160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D0F3494-B2D9-4DC1-8E4A-FB88D569DF89}"/>
              </a:ext>
            </a:extLst>
          </p:cNvPr>
          <p:cNvSpPr/>
          <p:nvPr/>
        </p:nvSpPr>
        <p:spPr>
          <a:xfrm>
            <a:off x="1828801" y="1495606"/>
            <a:ext cx="8585199" cy="1559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D9635-609E-49AB-994F-0A77C350F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F14F09-F7A9-4A63-BC6F-94900FD78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capabilities ITM will produce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BCA0E-4B21-41C7-93E8-D99EBF50B3F3}"/>
              </a:ext>
            </a:extLst>
          </p:cNvPr>
          <p:cNvSpPr txBox="1"/>
          <p:nvPr/>
        </p:nvSpPr>
        <p:spPr>
          <a:xfrm>
            <a:off x="2933673" y="1080920"/>
            <a:ext cx="227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Small unit triage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487FB-E040-4372-8272-BE862E7DE632}"/>
              </a:ext>
            </a:extLst>
          </p:cNvPr>
          <p:cNvSpPr txBox="1"/>
          <p:nvPr/>
        </p:nvSpPr>
        <p:spPr>
          <a:xfrm>
            <a:off x="6010340" y="1080920"/>
            <a:ext cx="364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Triage for mass casualty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A28A64-3E37-4358-BF96-C7DD7AFEC7FB}"/>
              </a:ext>
            </a:extLst>
          </p:cNvPr>
          <p:cNvGrpSpPr/>
          <p:nvPr/>
        </p:nvGrpSpPr>
        <p:grpSpPr>
          <a:xfrm>
            <a:off x="140397" y="3270153"/>
            <a:ext cx="12091045" cy="2393086"/>
            <a:chOff x="320598" y="4696626"/>
            <a:chExt cx="11828793" cy="18995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BAC973-1048-41D1-AC4A-A65C83046A28}"/>
                </a:ext>
              </a:extLst>
            </p:cNvPr>
            <p:cNvSpPr/>
            <p:nvPr/>
          </p:nvSpPr>
          <p:spPr>
            <a:xfrm>
              <a:off x="358445" y="4696626"/>
              <a:ext cx="11577163" cy="18995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011C6BD-3A07-4E3A-9C25-E705941885A4}"/>
                </a:ext>
              </a:extLst>
            </p:cNvPr>
            <p:cNvGrpSpPr/>
            <p:nvPr/>
          </p:nvGrpSpPr>
          <p:grpSpPr>
            <a:xfrm>
              <a:off x="320598" y="4743097"/>
              <a:ext cx="11828793" cy="1728601"/>
              <a:chOff x="320598" y="4743097"/>
              <a:chExt cx="11828793" cy="172860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3FDA0-0409-412F-B3A2-BF7DD00254CF}"/>
                  </a:ext>
                </a:extLst>
              </p:cNvPr>
              <p:cNvSpPr txBox="1"/>
              <p:nvPr/>
            </p:nvSpPr>
            <p:spPr>
              <a:xfrm>
                <a:off x="320598" y="5030343"/>
                <a:ext cx="11828793" cy="144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Decision-making theories updated for DoD-relevant domains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Scenario &amp; probe design process including designing for psychological fidelity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Methods for expressing and measuring key human decision-maker attributes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Methods for constructing algorithms that are quantifiably aligned with trusted humans (groups &amp; individuals)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Computational representations &amp; frameworks for quantifying algorithmic decision-maker alignment with key human attributes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Techniques, scales, &amp; measures for evaluating aligned algorithmic decision-maker performance &amp; impact on human trust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Legal, moral, ethics considerations and impact on algorithmic decision-makers and policy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D124FA-EDD8-43D4-8DAE-83829031884D}"/>
                  </a:ext>
                </a:extLst>
              </p:cNvPr>
              <p:cNvSpPr/>
              <p:nvPr/>
            </p:nvSpPr>
            <p:spPr>
              <a:xfrm>
                <a:off x="358445" y="4743097"/>
                <a:ext cx="11325554" cy="29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Foundational capabilities (use-inspired basic research)</a:t>
                </a: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0687390-061E-4B2A-80FE-78E442DCA762}"/>
              </a:ext>
            </a:extLst>
          </p:cNvPr>
          <p:cNvSpPr/>
          <p:nvPr/>
        </p:nvSpPr>
        <p:spPr>
          <a:xfrm>
            <a:off x="1947135" y="1910887"/>
            <a:ext cx="8466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Key algorithmic decision-maker attributes for triage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Triage scenarios and probes in a scenario environment with psychological fidelity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Trusted human reference distributions for triage scenarios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Algorithmic decision-makers for triage that are quantifiably aligned with trusted humans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18BDFA-F6D9-46A1-9399-F8B27109841D}"/>
              </a:ext>
            </a:extLst>
          </p:cNvPr>
          <p:cNvSpPr/>
          <p:nvPr/>
        </p:nvSpPr>
        <p:spPr>
          <a:xfrm>
            <a:off x="2658333" y="1537394"/>
            <a:ext cx="6875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Triage-specific capabilities</a:t>
            </a:r>
          </a:p>
        </p:txBody>
      </p:sp>
      <p:pic>
        <p:nvPicPr>
          <p:cNvPr id="26" name="Picture 25" descr="DSO_final_RBG-01.jpg">
            <a:extLst>
              <a:ext uri="{FF2B5EF4-FFF2-40B4-BE49-F238E27FC236}">
                <a16:creationId xmlns:a16="http://schemas.microsoft.com/office/drawing/2014/main" id="{75092104-2894-4E1D-A3EC-BC45BFA27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5E243FE-F470-4B87-B2B4-485D4432B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4073600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A5B5C-BA56-44A2-ABA4-A94CEB39C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AE0CE-B731-4F47-82DF-C027819413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Please send questions to </a:t>
            </a:r>
            <a:r>
              <a:rPr lang="en-US" sz="2000" dirty="0">
                <a:hlinkClick r:id="rId2"/>
              </a:rPr>
              <a:t>ITM@darpa.mil</a:t>
            </a:r>
            <a:r>
              <a:rPr lang="en-US" sz="2000" dirty="0"/>
              <a:t> by 11:05 AM Eastern time</a:t>
            </a:r>
          </a:p>
          <a:p>
            <a:endParaRPr lang="en-US" sz="2000" dirty="0"/>
          </a:p>
          <a:p>
            <a:r>
              <a:rPr lang="en-US" sz="2000" dirty="0"/>
              <a:t>Answer session will begin at 12:05 Eastern time, following lightning talks for teaming</a:t>
            </a:r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0E6FF-54D6-456B-A6F8-771BD93D3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5356660-392A-4C23-8D4B-8E7D3C2AE2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491586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CBA10-97E3-4DE2-BCF0-3F7B10473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8A9D4B5-0604-44A6-B2E2-8A62BC2A7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87557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2A0F3-A8EB-485D-8ED0-03364D195E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1CBF2E-033E-45ED-98FE-774E385B0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Triage for Las Vegas mass casualty shooting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AAF24D2-94DA-4478-9CA6-822E926398F9}"/>
              </a:ext>
            </a:extLst>
          </p:cNvPr>
          <p:cNvSpPr txBox="1">
            <a:spLocks/>
          </p:cNvSpPr>
          <p:nvPr/>
        </p:nvSpPr>
        <p:spPr bwMode="auto">
          <a:xfrm>
            <a:off x="6675277" y="2318904"/>
            <a:ext cx="5321925" cy="2676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b="1" dirty="0"/>
              <a:t>Decision-making theories</a:t>
            </a:r>
          </a:p>
          <a:p>
            <a:pPr marL="0" indent="0">
              <a:buFont typeface="Arial" pitchFamily="34" charset="0"/>
              <a:buNone/>
            </a:pPr>
            <a:endParaRPr lang="en-US" sz="400" dirty="0"/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Yates et al.</a:t>
            </a:r>
          </a:p>
          <a:p>
            <a:pPr marL="115888" indent="-115888"/>
            <a:r>
              <a:rPr lang="en-US" sz="1200" dirty="0"/>
              <a:t>Serious outcomes</a:t>
            </a:r>
          </a:p>
          <a:p>
            <a:pPr marL="115888" indent="-115888"/>
            <a:r>
              <a:rPr lang="en-US" sz="1200" dirty="0"/>
              <a:t>Options – too few, too many</a:t>
            </a:r>
            <a:endParaRPr lang="en-US" sz="1200" b="1" dirty="0"/>
          </a:p>
          <a:p>
            <a:pPr marL="115888" indent="-115888"/>
            <a:r>
              <a:rPr lang="en-US" sz="1200" dirty="0"/>
              <a:t>Volume of information – too little or too much</a:t>
            </a:r>
          </a:p>
          <a:p>
            <a:pPr marL="115888" indent="-115888"/>
            <a:r>
              <a:rPr lang="en-US" sz="1200" b="1" dirty="0"/>
              <a:t>Possibilities</a:t>
            </a:r>
            <a:r>
              <a:rPr lang="en-US" sz="1200" dirty="0"/>
              <a:t> – </a:t>
            </a:r>
            <a:r>
              <a:rPr lang="en-US" sz="1200" b="1" dirty="0"/>
              <a:t>difficult to estimate outcomes</a:t>
            </a:r>
          </a:p>
          <a:p>
            <a:pPr marL="115888" indent="-115888"/>
            <a:r>
              <a:rPr lang="en-US" sz="1200" b="1" dirty="0"/>
              <a:t>Clarity &amp; value</a:t>
            </a:r>
            <a:r>
              <a:rPr lang="en-US" sz="1200" dirty="0"/>
              <a:t> – </a:t>
            </a:r>
            <a:r>
              <a:rPr lang="en-US" sz="1200" b="1" dirty="0"/>
              <a:t>no clear answer, unsure value of outcomes</a:t>
            </a:r>
          </a:p>
          <a:p>
            <a:pPr marL="115888" indent="-115888"/>
            <a:r>
              <a:rPr lang="en-US" sz="1200" b="1" dirty="0"/>
              <a:t>Advice</a:t>
            </a:r>
            <a:r>
              <a:rPr lang="en-US" sz="1200" dirty="0"/>
              <a:t> – </a:t>
            </a:r>
            <a:r>
              <a:rPr lang="en-US" sz="1200" b="1" dirty="0"/>
              <a:t>conflicting or contradictory, i.e., humans disagree</a:t>
            </a:r>
          </a:p>
          <a:p>
            <a:endParaRPr lang="en-US" sz="700" b="1" dirty="0"/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Shortland et al.</a:t>
            </a:r>
          </a:p>
          <a:p>
            <a:pPr marL="115888" indent="-115888"/>
            <a:r>
              <a:rPr lang="en-US" sz="1200" b="1" dirty="0"/>
              <a:t>All courses of action are adverse, high-risk, with negative consequences</a:t>
            </a:r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C2AC3-6732-49B1-8A79-5BE836CD8686}"/>
              </a:ext>
            </a:extLst>
          </p:cNvPr>
          <p:cNvSpPr txBox="1"/>
          <p:nvPr/>
        </p:nvSpPr>
        <p:spPr>
          <a:xfrm>
            <a:off x="1092342" y="6199987"/>
            <a:ext cx="10136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How do you measure &amp; trust decision-making when there is no right answer?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17677-E07E-477B-9148-ECDC4FC88277}"/>
              </a:ext>
            </a:extLst>
          </p:cNvPr>
          <p:cNvSpPr txBox="1"/>
          <p:nvPr/>
        </p:nvSpPr>
        <p:spPr>
          <a:xfrm>
            <a:off x="6675277" y="4982823"/>
            <a:ext cx="54182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Menes, Kevin, Tintinalli, Judith, and Plaster, Logan. How One Las Vegas ED Saved Hundreds of Lives After the Worst Mass Shooting in US History, Emergency Physicians Monthly, Nov 3,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Shortland, Neil D., Alison, Laurence J. and Moran, Joseph M. Conflict, How Soldiers Make Impossible Decisions. New York, NY : Oxford University Press, 2019.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Yates, J.F., &amp; Estin, P.A. Decision making. In W. Bechtel &amp; G. Graham (Eds.), A companion to cognitive science. Malden, MA: Blackwell, 1998.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Yates, J.F., &amp; Patalano, A.L. Decision making and aging. In D.C. Park, R.W. Morrell, &amp; K. Shifren (Eds.), Processing of medical information in aging patients: Cognitive and human factors perspectives. Mahwah, NJ: Erlbaum, 1999.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32AB9-26DA-4C61-B70E-7641310D72CE}"/>
              </a:ext>
            </a:extLst>
          </p:cNvPr>
          <p:cNvGrpSpPr/>
          <p:nvPr/>
        </p:nvGrpSpPr>
        <p:grpSpPr>
          <a:xfrm>
            <a:off x="320970" y="3449510"/>
            <a:ext cx="6041521" cy="2705526"/>
            <a:chOff x="6840567" y="877056"/>
            <a:chExt cx="5279404" cy="26493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ECB40E-E34A-46DF-9F1D-CC2934C1F8E7}"/>
                </a:ext>
              </a:extLst>
            </p:cNvPr>
            <p:cNvSpPr/>
            <p:nvPr/>
          </p:nvSpPr>
          <p:spPr>
            <a:xfrm>
              <a:off x="6840567" y="877056"/>
              <a:ext cx="5279404" cy="2649316"/>
            </a:xfrm>
            <a:prstGeom prst="rect">
              <a:avLst/>
            </a:prstGeom>
            <a:solidFill>
              <a:srgbClr val="FFF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66ECFA-5E77-4AEF-AEB2-E9ACE8473EFC}"/>
                </a:ext>
              </a:extLst>
            </p:cNvPr>
            <p:cNvGrpSpPr/>
            <p:nvPr/>
          </p:nvGrpSpPr>
          <p:grpSpPr>
            <a:xfrm>
              <a:off x="6865674" y="1271116"/>
              <a:ext cx="5234025" cy="2177580"/>
              <a:chOff x="6936509" y="1394261"/>
              <a:chExt cx="4747490" cy="217758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EE2B8F-1CDC-42E8-93BE-4A453069CF15}"/>
                  </a:ext>
                </a:extLst>
              </p:cNvPr>
              <p:cNvSpPr txBox="1"/>
              <p:nvPr/>
            </p:nvSpPr>
            <p:spPr>
              <a:xfrm>
                <a:off x="6936509" y="1394261"/>
                <a:ext cx="4747490" cy="646331"/>
              </a:xfrm>
              <a:prstGeom prst="rect">
                <a:avLst/>
              </a:prstGeom>
              <a:solidFill>
                <a:srgbClr val="FFF2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Treatment rules conflict</a:t>
                </a:r>
              </a:p>
              <a:p>
                <a:r>
                  <a:rPr lang="en-US" sz="1200" i="1" dirty="0"/>
                  <a:t>“By textbook standards, some of these first arrivals should have been black tags, but I sent them to the red tag area anyway. I didn’t black tag a single one.”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C2FCCB-17DA-4C7C-B850-FA80ADA58103}"/>
                  </a:ext>
                </a:extLst>
              </p:cNvPr>
              <p:cNvSpPr txBox="1"/>
              <p:nvPr/>
            </p:nvSpPr>
            <p:spPr>
              <a:xfrm>
                <a:off x="6936509" y="2135488"/>
                <a:ext cx="4747490" cy="646331"/>
              </a:xfrm>
              <a:prstGeom prst="rect">
                <a:avLst/>
              </a:prstGeom>
              <a:solidFill>
                <a:srgbClr val="FFF2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Policy rules conflict</a:t>
                </a:r>
              </a:p>
              <a:p>
                <a:r>
                  <a:rPr lang="en-US" sz="1200" i="1" dirty="0"/>
                  <a:t>“And so I turned triage over to a nurse. The textbook says that triage should be run by the most experienced doctor, but at that point what else could we do?”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EC49B8-F197-416D-8D0E-FC91DCE08FC8}"/>
                  </a:ext>
                </a:extLst>
              </p:cNvPr>
              <p:cNvSpPr txBox="1"/>
              <p:nvPr/>
            </p:nvSpPr>
            <p:spPr>
              <a:xfrm>
                <a:off x="6936509" y="2925510"/>
                <a:ext cx="4747490" cy="646331"/>
              </a:xfrm>
              <a:prstGeom prst="rect">
                <a:avLst/>
              </a:prstGeom>
              <a:solidFill>
                <a:srgbClr val="FFF2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Resource availability conflict</a:t>
                </a:r>
              </a:p>
              <a:p>
                <a:r>
                  <a:rPr lang="en-US" sz="1200" i="1" dirty="0"/>
                  <a:t>“Around that time the respiratory therapist, said, ‘Menes, we don’t have any more ventilators.’ “</a:t>
                </a:r>
                <a:endParaRPr lang="en-US" sz="1100" i="1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D87F98-37CB-4ACA-A653-F6395120BDCB}"/>
                </a:ext>
              </a:extLst>
            </p:cNvPr>
            <p:cNvSpPr txBox="1"/>
            <p:nvPr/>
          </p:nvSpPr>
          <p:spPr>
            <a:xfrm>
              <a:off x="6865673" y="902703"/>
              <a:ext cx="3346767" cy="30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Las Vegas scenario challenges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(Menes et al.)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286A82-45CE-4B7B-A2B1-835937886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1" y="2174929"/>
            <a:ext cx="6064810" cy="12336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BECEDA-1E59-4060-932A-F8FCF79D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805" y="886213"/>
            <a:ext cx="2200867" cy="13712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248C09-81AA-49EB-8429-BB4332D1C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80" y="943880"/>
            <a:ext cx="6064809" cy="1212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8F23A-901C-4980-B6E7-A8818A1994F0}"/>
              </a:ext>
            </a:extLst>
          </p:cNvPr>
          <p:cNvSpPr txBox="1"/>
          <p:nvPr/>
        </p:nvSpPr>
        <p:spPr>
          <a:xfrm>
            <a:off x="4429326" y="1552835"/>
            <a:ext cx="1999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7B87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Physicians Monthly</a:t>
            </a:r>
          </a:p>
        </p:txBody>
      </p:sp>
      <p:pic>
        <p:nvPicPr>
          <p:cNvPr id="23" name="Picture 22" descr="DSO_final_RBG-01.jpg">
            <a:extLst>
              <a:ext uri="{FF2B5EF4-FFF2-40B4-BE49-F238E27FC236}">
                <a16:creationId xmlns:a16="http://schemas.microsoft.com/office/drawing/2014/main" id="{6D5A00AD-4350-4A15-9505-C6BB6B5AF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A12778F6-A559-4AB8-9F32-1A3664164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897100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51434-866A-46A3-BFFA-13DB1E8C8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56BAF-DA5A-4305-AC17-3EF72AB774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Research in the following areas is considered out-of-scope for purposes of ITM:</a:t>
            </a:r>
          </a:p>
          <a:p>
            <a:r>
              <a:rPr lang="en-US" sz="2000" dirty="0"/>
              <a:t>Approaches that develop hardware.</a:t>
            </a:r>
          </a:p>
          <a:p>
            <a:r>
              <a:rPr lang="en-US" sz="2000" dirty="0"/>
              <a:t>Approaches that directly implement the Motivating Examples for ITM.</a:t>
            </a:r>
          </a:p>
          <a:p>
            <a:r>
              <a:rPr lang="en-US" sz="2000" dirty="0"/>
              <a:t>Approaches that develop sensing or perception techniques for triage environments.</a:t>
            </a:r>
          </a:p>
          <a:p>
            <a:r>
              <a:rPr lang="en-US" sz="2000" dirty="0"/>
              <a:t>Approaches that apply only to human decision-making and do not support the development of algorithmic decision-makers.</a:t>
            </a:r>
          </a:p>
          <a:p>
            <a:r>
              <a:rPr lang="en-US" sz="2000" dirty="0"/>
              <a:t>Approaches that exclusively develop novel knowledge graphs or ontologies for triage domains.</a:t>
            </a:r>
          </a:p>
          <a:p>
            <a:r>
              <a:rPr lang="en-US" sz="2000" dirty="0"/>
              <a:t>Approaches that require humans-in-the-loop/humans-on-the-loop at program evaluation time or in operational use to make difficult decisions.</a:t>
            </a:r>
          </a:p>
          <a:p>
            <a:r>
              <a:rPr lang="en-US" sz="2000" dirty="0"/>
              <a:t>Approaches that require large numbers of human interactions during the alignment process with a group or single individual. </a:t>
            </a:r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55DD97-B79F-4490-9DE7-09AF50B17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of scope research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4C33DE5-A476-4FDB-993A-26D93B3925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165519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E1BAA-00B3-4B9B-897F-7D89B1D3F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82FCA-5EC2-44E6-B9AB-C2FD1CD07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Nurse triage accuracy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205CF6-E2E9-418D-984D-F8E2890C5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880565"/>
              </p:ext>
            </p:extLst>
          </p:nvPr>
        </p:nvGraphicFramePr>
        <p:xfrm>
          <a:off x="933449" y="920751"/>
          <a:ext cx="10325101" cy="562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726D5D-813D-4723-99A5-D2EFDDB3DB35}"/>
              </a:ext>
            </a:extLst>
          </p:cNvPr>
          <p:cNvSpPr txBox="1"/>
          <p:nvPr/>
        </p:nvSpPr>
        <p:spPr>
          <a:xfrm>
            <a:off x="299968" y="6429583"/>
            <a:ext cx="2177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 performance ~ 20%</a:t>
            </a:r>
          </a:p>
        </p:txBody>
      </p:sp>
      <p:pic>
        <p:nvPicPr>
          <p:cNvPr id="10" name="Picture 9" descr="DSO_final_RBG-01.jpg">
            <a:extLst>
              <a:ext uri="{FF2B5EF4-FFF2-40B4-BE49-F238E27FC236}">
                <a16:creationId xmlns:a16="http://schemas.microsoft.com/office/drawing/2014/main" id="{8F456572-62A9-4529-B8B8-96BD2189C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179D848-DC66-4148-8D7A-C8CF95DA0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265457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ABF90-1C95-4B72-80BF-4A5613E77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F37137-44C6-43D4-9B48-2631A0199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/>
          <a:p>
            <a:r>
              <a:rPr lang="en-US" dirty="0"/>
              <a:t>Preliminary self-report evaluation measure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A885C-9F20-4D91-8B13-88F9659C150C}"/>
              </a:ext>
            </a:extLst>
          </p:cNvPr>
          <p:cNvSpPr txBox="1"/>
          <p:nvPr/>
        </p:nvSpPr>
        <p:spPr>
          <a:xfrm>
            <a:off x="8149714" y="2344039"/>
            <a:ext cx="180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TA1 alignment score</a:t>
            </a:r>
          </a:p>
          <a:p>
            <a:pPr algn="ctr"/>
            <a:r>
              <a:rPr lang="en-US" sz="1200" dirty="0"/>
              <a:t>(continuous)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1E7A5F-6747-492A-8D4D-A69E05B83BE8}"/>
              </a:ext>
            </a:extLst>
          </p:cNvPr>
          <p:cNvSpPr txBox="1"/>
          <p:nvPr/>
        </p:nvSpPr>
        <p:spPr>
          <a:xfrm>
            <a:off x="7865641" y="6092599"/>
            <a:ext cx="352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Trust score from self-report human-autonomy trust scale (discrete, Likert)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65776-11FA-4882-A4C1-07A543604013}"/>
              </a:ext>
            </a:extLst>
          </p:cNvPr>
          <p:cNvGrpSpPr/>
          <p:nvPr/>
        </p:nvGrpSpPr>
        <p:grpSpPr>
          <a:xfrm>
            <a:off x="7362918" y="2029501"/>
            <a:ext cx="3986343" cy="4102271"/>
            <a:chOff x="7401853" y="1274107"/>
            <a:chExt cx="3986348" cy="410227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F2258D-63C2-4137-ABE6-118B6B050BB2}"/>
                </a:ext>
              </a:extLst>
            </p:cNvPr>
            <p:cNvCxnSpPr/>
            <p:nvPr/>
          </p:nvCxnSpPr>
          <p:spPr bwMode="auto">
            <a:xfrm>
              <a:off x="7672728" y="4831394"/>
              <a:ext cx="371547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DCF82B3-99F6-41AE-B105-5B42D8D79354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007904" y="3131844"/>
              <a:ext cx="371547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4284E9-5B61-43D3-ACF1-9C7D7188B1B1}"/>
                </a:ext>
              </a:extLst>
            </p:cNvPr>
            <p:cNvCxnSpPr/>
            <p:nvPr/>
          </p:nvCxnSpPr>
          <p:spPr bwMode="auto">
            <a:xfrm>
              <a:off x="7672728" y="1801577"/>
              <a:ext cx="385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F6F769-844D-4829-97F0-78DE03D5D8B0}"/>
                </a:ext>
              </a:extLst>
            </p:cNvPr>
            <p:cNvSpPr txBox="1"/>
            <p:nvPr/>
          </p:nvSpPr>
          <p:spPr>
            <a:xfrm>
              <a:off x="7401853" y="1635082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52CD70-511F-4729-8EF6-521FC5891AAF}"/>
                </a:ext>
              </a:extLst>
            </p:cNvPr>
            <p:cNvSpPr txBox="1"/>
            <p:nvPr/>
          </p:nvSpPr>
          <p:spPr>
            <a:xfrm>
              <a:off x="7403782" y="468582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853889-96E8-4C09-9CDF-22FFBFA5728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137644" y="4839714"/>
              <a:ext cx="385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FABB91-14E6-433D-B6F2-0049BB05190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9511173" y="4847565"/>
              <a:ext cx="385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48EB46-FA7F-4CCB-B72D-CEC60C40ABB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824409" y="4839715"/>
              <a:ext cx="385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528EC6-7D99-4003-A96D-4FC9E75B9E5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0184434" y="4839713"/>
              <a:ext cx="385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6CD07A-4671-4062-AC53-1A262547934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0741948" y="4839714"/>
              <a:ext cx="3858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957F4E3-E068-433F-8681-B0C18AA6E951}"/>
                </a:ext>
              </a:extLst>
            </p:cNvPr>
            <p:cNvSpPr/>
            <p:nvPr/>
          </p:nvSpPr>
          <p:spPr>
            <a:xfrm>
              <a:off x="8272681" y="4461005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FDC1D2-821D-4E70-B468-8E8608E1C17C}"/>
                </a:ext>
              </a:extLst>
            </p:cNvPr>
            <p:cNvSpPr/>
            <p:nvPr/>
          </p:nvSpPr>
          <p:spPr>
            <a:xfrm>
              <a:off x="8274611" y="4370336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308485-D47F-4050-9542-38F4A0BB28C8}"/>
                </a:ext>
              </a:extLst>
            </p:cNvPr>
            <p:cNvSpPr/>
            <p:nvPr/>
          </p:nvSpPr>
          <p:spPr>
            <a:xfrm>
              <a:off x="8288113" y="3851405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FAF665-2AC2-4EE9-BD45-53672A754E9D}"/>
                </a:ext>
              </a:extLst>
            </p:cNvPr>
            <p:cNvSpPr/>
            <p:nvPr/>
          </p:nvSpPr>
          <p:spPr>
            <a:xfrm>
              <a:off x="10932930" y="2263812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115682-9604-410A-853F-E890AB8B0031}"/>
                </a:ext>
              </a:extLst>
            </p:cNvPr>
            <p:cNvSpPr/>
            <p:nvPr/>
          </p:nvSpPr>
          <p:spPr>
            <a:xfrm>
              <a:off x="10934860" y="2057397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4EAA9B4-C469-4F1B-8C95-D3BAE42B7B72}"/>
                </a:ext>
              </a:extLst>
            </p:cNvPr>
            <p:cNvSpPr/>
            <p:nvPr/>
          </p:nvSpPr>
          <p:spPr>
            <a:xfrm>
              <a:off x="10948362" y="1793110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AB7880-0450-4DAE-82E1-136B902EBF62}"/>
                </a:ext>
              </a:extLst>
            </p:cNvPr>
            <p:cNvSpPr/>
            <p:nvPr/>
          </p:nvSpPr>
          <p:spPr>
            <a:xfrm>
              <a:off x="8967166" y="3437342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C90A57-AFC0-45E6-9093-AE53504CCF41}"/>
                </a:ext>
              </a:extLst>
            </p:cNvPr>
            <p:cNvSpPr/>
            <p:nvPr/>
          </p:nvSpPr>
          <p:spPr>
            <a:xfrm>
              <a:off x="8969096" y="3230927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DFDEC4-09E1-40B7-8385-865E1A46B627}"/>
                </a:ext>
              </a:extLst>
            </p:cNvPr>
            <p:cNvSpPr/>
            <p:nvPr/>
          </p:nvSpPr>
          <p:spPr>
            <a:xfrm>
              <a:off x="8982598" y="2966640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675AC7-1346-493A-BB6B-BAF0C493BB9D}"/>
                </a:ext>
              </a:extLst>
            </p:cNvPr>
            <p:cNvSpPr/>
            <p:nvPr/>
          </p:nvSpPr>
          <p:spPr>
            <a:xfrm>
              <a:off x="9653930" y="3219907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C3D12BF-B02D-4EAC-ACCE-D9C71A570751}"/>
                </a:ext>
              </a:extLst>
            </p:cNvPr>
            <p:cNvSpPr/>
            <p:nvPr/>
          </p:nvSpPr>
          <p:spPr>
            <a:xfrm>
              <a:off x="9655860" y="3013492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A07474A-1DCD-41D4-996B-A8B0E0D7F19A}"/>
                </a:ext>
              </a:extLst>
            </p:cNvPr>
            <p:cNvSpPr/>
            <p:nvPr/>
          </p:nvSpPr>
          <p:spPr>
            <a:xfrm>
              <a:off x="9669362" y="2749205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C41FE2E-EA1D-4AD3-8580-5F21E63B0303}"/>
                </a:ext>
              </a:extLst>
            </p:cNvPr>
            <p:cNvSpPr/>
            <p:nvPr/>
          </p:nvSpPr>
          <p:spPr>
            <a:xfrm>
              <a:off x="10377346" y="2583496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AB4066-29FD-49FE-803F-7B9B407853C3}"/>
                </a:ext>
              </a:extLst>
            </p:cNvPr>
            <p:cNvSpPr/>
            <p:nvPr/>
          </p:nvSpPr>
          <p:spPr>
            <a:xfrm>
              <a:off x="10379276" y="2377081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B7ABB02-AF6B-487E-A19D-0D9A8659D553}"/>
                </a:ext>
              </a:extLst>
            </p:cNvPr>
            <p:cNvSpPr/>
            <p:nvPr/>
          </p:nvSpPr>
          <p:spPr>
            <a:xfrm>
              <a:off x="10392778" y="2112794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1D4E649-37B7-4FBF-82D9-846DBF2D57CD}"/>
                </a:ext>
              </a:extLst>
            </p:cNvPr>
            <p:cNvSpPr/>
            <p:nvPr/>
          </p:nvSpPr>
          <p:spPr>
            <a:xfrm>
              <a:off x="10390848" y="1914093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BC8041-6680-4031-A8DE-1F062EE6D3AE}"/>
                </a:ext>
              </a:extLst>
            </p:cNvPr>
            <p:cNvSpPr/>
            <p:nvPr/>
          </p:nvSpPr>
          <p:spPr>
            <a:xfrm>
              <a:off x="10381204" y="2263263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FD31767-95D7-402A-A23E-9CC4F65B52DD}"/>
                </a:ext>
              </a:extLst>
            </p:cNvPr>
            <p:cNvSpPr/>
            <p:nvPr/>
          </p:nvSpPr>
          <p:spPr>
            <a:xfrm>
              <a:off x="8278467" y="4131125"/>
              <a:ext cx="100310" cy="1003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8EFF46-3BB8-485D-9A8C-3F7E94EE7CE3}"/>
                </a:ext>
              </a:extLst>
            </p:cNvPr>
            <p:cNvSpPr txBox="1"/>
            <p:nvPr/>
          </p:nvSpPr>
          <p:spPr>
            <a:xfrm>
              <a:off x="8181611" y="5057031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16F336-70CD-41AD-8898-4FF471BF8D83}"/>
                </a:ext>
              </a:extLst>
            </p:cNvPr>
            <p:cNvSpPr txBox="1"/>
            <p:nvPr/>
          </p:nvSpPr>
          <p:spPr>
            <a:xfrm>
              <a:off x="8876098" y="5068606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76117D-93AC-4FAE-AAF9-C33AB6444BA2}"/>
                </a:ext>
              </a:extLst>
            </p:cNvPr>
            <p:cNvSpPr txBox="1"/>
            <p:nvPr/>
          </p:nvSpPr>
          <p:spPr>
            <a:xfrm>
              <a:off x="9562860" y="5068606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9FB039-3F4B-4F89-A288-E4687DAD8B97}"/>
                </a:ext>
              </a:extLst>
            </p:cNvPr>
            <p:cNvSpPr txBox="1"/>
            <p:nvPr/>
          </p:nvSpPr>
          <p:spPr>
            <a:xfrm>
              <a:off x="10231858" y="5068606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9C6DA9-2337-4849-A056-8B85B6F9DA4F}"/>
                </a:ext>
              </a:extLst>
            </p:cNvPr>
            <p:cNvSpPr txBox="1"/>
            <p:nvPr/>
          </p:nvSpPr>
          <p:spPr>
            <a:xfrm>
              <a:off x="10787846" y="5048728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A9B1822-5F38-4C02-917B-2A8C72226886}"/>
              </a:ext>
            </a:extLst>
          </p:cNvPr>
          <p:cNvSpPr/>
          <p:nvPr/>
        </p:nvSpPr>
        <p:spPr>
          <a:xfrm>
            <a:off x="93722" y="5354915"/>
            <a:ext cx="6559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Self-report measure of trust</a:t>
            </a:r>
          </a:p>
          <a:p>
            <a:r>
              <a:rPr lang="en-US" sz="1200" dirty="0">
                <a:latin typeface="Times New Roman" panose="02020603050405020304" pitchFamily="18" charset="0"/>
              </a:rPr>
              <a:t>U1 - I know what will happen the next time I use the system because I understand how it behaves</a:t>
            </a:r>
          </a:p>
          <a:p>
            <a:r>
              <a:rPr lang="en-US" sz="1200" dirty="0">
                <a:latin typeface="Times New Roman" panose="02020603050405020304" pitchFamily="18" charset="0"/>
              </a:rPr>
              <a:t>T3 - The advice the system produces is as good as that which a highly competent person could produce R3 - The system responds the same way under the same conditions at different times</a:t>
            </a:r>
          </a:p>
          <a:p>
            <a:r>
              <a:rPr lang="en-US" sz="1200" dirty="0">
                <a:latin typeface="Times New Roman" panose="02020603050405020304" pitchFamily="18" charset="0"/>
              </a:rPr>
              <a:t>P3 – I find the system suitable to my style of decision making</a:t>
            </a:r>
          </a:p>
          <a:p>
            <a:r>
              <a:rPr lang="en-US" sz="1200" dirty="0">
                <a:latin typeface="Times New Roman" panose="02020603050405020304" pitchFamily="18" charset="0"/>
              </a:rPr>
              <a:t>F1 - I believe advice from the system even when I don’t know for certain that it is correct</a:t>
            </a:r>
            <a:endParaRPr 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0084E9-DEB8-4093-A799-E474031C8303}"/>
              </a:ext>
            </a:extLst>
          </p:cNvPr>
          <p:cNvSpPr txBox="1"/>
          <p:nvPr/>
        </p:nvSpPr>
        <p:spPr>
          <a:xfrm>
            <a:off x="193319" y="887973"/>
            <a:ext cx="117037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self-report measure of trust provides a quantitative alignment score produced by TA1’s characterization process.</a:t>
            </a:r>
          </a:p>
          <a:p>
            <a:endParaRPr lang="en-US" sz="900" dirty="0"/>
          </a:p>
          <a:p>
            <a:r>
              <a:rPr lang="en-US" dirty="0"/>
              <a:t>Supports the goal that the alignment score serve as a proxy for delegation trust.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AC89F4-404A-4649-B2DA-C6E420D992D4}"/>
              </a:ext>
            </a:extLst>
          </p:cNvPr>
          <p:cNvGrpSpPr/>
          <p:nvPr/>
        </p:nvGrpSpPr>
        <p:grpSpPr>
          <a:xfrm>
            <a:off x="193319" y="1915503"/>
            <a:ext cx="5963934" cy="3303836"/>
            <a:chOff x="557114" y="961773"/>
            <a:chExt cx="5963934" cy="330383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F766F1-2BDB-4311-96E1-A605A309CA3B}"/>
                </a:ext>
              </a:extLst>
            </p:cNvPr>
            <p:cNvSpPr txBox="1"/>
            <p:nvPr/>
          </p:nvSpPr>
          <p:spPr>
            <a:xfrm>
              <a:off x="5136048" y="3968003"/>
              <a:ext cx="13708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(Madsen, Gregor 2000)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38C832-06E6-446A-9C98-FC4E6FBABD30}"/>
                </a:ext>
              </a:extLst>
            </p:cNvPr>
            <p:cNvSpPr txBox="1"/>
            <p:nvPr/>
          </p:nvSpPr>
          <p:spPr>
            <a:xfrm>
              <a:off x="1850259" y="961773"/>
              <a:ext cx="3569547" cy="361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Factors of perceived trustworthiness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D6F88D-91FF-458F-98F5-A55D72398D51}"/>
                </a:ext>
              </a:extLst>
            </p:cNvPr>
            <p:cNvSpPr/>
            <p:nvPr/>
          </p:nvSpPr>
          <p:spPr>
            <a:xfrm>
              <a:off x="557114" y="1353147"/>
              <a:ext cx="5963934" cy="291246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C34A714-2733-41FF-B947-A57200B814D0}"/>
                </a:ext>
              </a:extLst>
            </p:cNvPr>
            <p:cNvGrpSpPr/>
            <p:nvPr/>
          </p:nvGrpSpPr>
          <p:grpSpPr>
            <a:xfrm>
              <a:off x="915254" y="1504234"/>
              <a:ext cx="5247655" cy="2496044"/>
              <a:chOff x="680970" y="1471960"/>
              <a:chExt cx="5247655" cy="249604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CCE6197-9464-4566-AAB8-71068EEFEDB6}"/>
                  </a:ext>
                </a:extLst>
              </p:cNvPr>
              <p:cNvSpPr/>
              <p:nvPr/>
            </p:nvSpPr>
            <p:spPr>
              <a:xfrm>
                <a:off x="680971" y="1471960"/>
                <a:ext cx="1371600" cy="567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Perceived understandability (U1)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13591CA-AD16-43E7-B044-6C33956878AA}"/>
                  </a:ext>
                </a:extLst>
              </p:cNvPr>
              <p:cNvSpPr/>
              <p:nvPr/>
            </p:nvSpPr>
            <p:spPr>
              <a:xfrm>
                <a:off x="680971" y="2199684"/>
                <a:ext cx="13716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Perceived technical competence (T3)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3474112-00EF-431A-A3C1-6AD7990A7D5B}"/>
                  </a:ext>
                </a:extLst>
              </p:cNvPr>
              <p:cNvSpPr/>
              <p:nvPr/>
            </p:nvSpPr>
            <p:spPr>
              <a:xfrm>
                <a:off x="680971" y="2686393"/>
                <a:ext cx="13716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Perceived reliability (R3)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8E69270-392D-49BF-9C2E-BCBFFC232B16}"/>
                  </a:ext>
                </a:extLst>
              </p:cNvPr>
              <p:cNvSpPr/>
              <p:nvPr/>
            </p:nvSpPr>
            <p:spPr>
              <a:xfrm>
                <a:off x="680971" y="3157998"/>
                <a:ext cx="137160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Personal attachment (P3)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66AF651-5B2D-4CD1-8DA5-7400A083F0E5}"/>
                  </a:ext>
                </a:extLst>
              </p:cNvPr>
              <p:cNvSpPr/>
              <p:nvPr/>
            </p:nvSpPr>
            <p:spPr>
              <a:xfrm>
                <a:off x="680970" y="3591656"/>
                <a:ext cx="782069" cy="3763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Faith (F1)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96BEAD8-12F8-440A-AAC7-376D8878D41B}"/>
                  </a:ext>
                </a:extLst>
              </p:cNvPr>
              <p:cNvSpPr/>
              <p:nvPr/>
            </p:nvSpPr>
            <p:spPr>
              <a:xfrm>
                <a:off x="4713209" y="2710944"/>
                <a:ext cx="1215416" cy="4566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Overall perceived trust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D9F74BB-E813-46C7-8A08-9186926C8584}"/>
                  </a:ext>
                </a:extLst>
              </p:cNvPr>
              <p:cNvSpPr/>
              <p:nvPr/>
            </p:nvSpPr>
            <p:spPr>
              <a:xfrm>
                <a:off x="3102050" y="2248723"/>
                <a:ext cx="1046627" cy="4021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Cognition based trust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7F7884-047A-43B6-A173-8A5D71401000}"/>
                  </a:ext>
                </a:extLst>
              </p:cNvPr>
              <p:cNvSpPr/>
              <p:nvPr/>
            </p:nvSpPr>
            <p:spPr>
              <a:xfrm>
                <a:off x="2995918" y="3254726"/>
                <a:ext cx="1006109" cy="4140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Affect-based trust</a:t>
                </a: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421B719-1A5F-4DB1-A56D-6A33CCD98CF4}"/>
                  </a:ext>
                </a:extLst>
              </p:cNvPr>
              <p:cNvCxnSpPr>
                <a:cxnSpLocks/>
                <a:stCxn id="44" idx="3"/>
              </p:cNvCxnSpPr>
              <p:nvPr/>
            </p:nvCxnSpPr>
            <p:spPr bwMode="auto">
              <a:xfrm>
                <a:off x="2052571" y="1755786"/>
                <a:ext cx="1049479" cy="558483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C2FAB08-EECB-49FB-AEAA-4148F4BDC85C}"/>
                  </a:ext>
                </a:extLst>
              </p:cNvPr>
              <p:cNvCxnSpPr>
                <a:cxnSpLocks/>
                <a:stCxn id="52" idx="3"/>
                <a:endCxn id="58" idx="1"/>
              </p:cNvCxnSpPr>
              <p:nvPr/>
            </p:nvCxnSpPr>
            <p:spPr bwMode="auto">
              <a:xfrm>
                <a:off x="2052571" y="2382564"/>
                <a:ext cx="1049479" cy="67227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1F290CD-B797-4939-A2EB-58ABF5FCDD23}"/>
                  </a:ext>
                </a:extLst>
              </p:cNvPr>
              <p:cNvCxnSpPr>
                <a:cxnSpLocks/>
                <a:stCxn id="53" idx="3"/>
              </p:cNvCxnSpPr>
              <p:nvPr/>
            </p:nvCxnSpPr>
            <p:spPr bwMode="auto">
              <a:xfrm flipV="1">
                <a:off x="2052571" y="2586085"/>
                <a:ext cx="1049479" cy="283188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913BF6AC-54C3-45B1-8AA8-F0545E21CE1B}"/>
                  </a:ext>
                </a:extLst>
              </p:cNvPr>
              <p:cNvCxnSpPr>
                <a:stCxn id="54" idx="3"/>
                <a:endCxn id="59" idx="1"/>
              </p:cNvCxnSpPr>
              <p:nvPr/>
            </p:nvCxnSpPr>
            <p:spPr bwMode="auto">
              <a:xfrm>
                <a:off x="2052571" y="3340878"/>
                <a:ext cx="943347" cy="12088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561DA24-6E50-4832-A3E1-DC0A2921F650}"/>
                  </a:ext>
                </a:extLst>
              </p:cNvPr>
              <p:cNvCxnSpPr>
                <a:stCxn id="55" idx="3"/>
              </p:cNvCxnSpPr>
              <p:nvPr/>
            </p:nvCxnSpPr>
            <p:spPr bwMode="auto">
              <a:xfrm flipV="1">
                <a:off x="1463039" y="3605165"/>
                <a:ext cx="1532879" cy="174665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5260F904-244D-42DA-9FAD-BF427172042F}"/>
                  </a:ext>
                </a:extLst>
              </p:cNvPr>
              <p:cNvCxnSpPr/>
              <p:nvPr/>
            </p:nvCxnSpPr>
            <p:spPr bwMode="auto">
              <a:xfrm>
                <a:off x="4148677" y="2449791"/>
                <a:ext cx="564532" cy="353727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DED3217-49A0-4E00-8A22-B98F6FC1FDB6}"/>
                  </a:ext>
                </a:extLst>
              </p:cNvPr>
              <p:cNvCxnSpPr/>
              <p:nvPr/>
            </p:nvCxnSpPr>
            <p:spPr bwMode="auto">
              <a:xfrm flipV="1">
                <a:off x="4002027" y="3067805"/>
                <a:ext cx="711182" cy="393953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68" name="Picture 67" descr="DSO_final_RBG-01.jpg">
            <a:extLst>
              <a:ext uri="{FF2B5EF4-FFF2-40B4-BE49-F238E27FC236}">
                <a16:creationId xmlns:a16="http://schemas.microsoft.com/office/drawing/2014/main" id="{E1706734-316D-4422-A413-C2638D7A0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64" name="Footer Placeholder 1">
            <a:extLst>
              <a:ext uri="{FF2B5EF4-FFF2-40B4-BE49-F238E27FC236}">
                <a16:creationId xmlns:a16="http://schemas.microsoft.com/office/drawing/2014/main" id="{85A669F9-2693-434E-9127-25AE65EA0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61923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A6345-4BC4-4241-8BAE-F042257F5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7F332-6231-4A00-AF63-4736F035B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 model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C833FD-5F57-4FEE-91EC-60EB9EDACE86}"/>
              </a:ext>
            </a:extLst>
          </p:cNvPr>
          <p:cNvGrpSpPr/>
          <p:nvPr/>
        </p:nvGrpSpPr>
        <p:grpSpPr>
          <a:xfrm>
            <a:off x="1606266" y="1935080"/>
            <a:ext cx="9308599" cy="4200428"/>
            <a:chOff x="1859484" y="1187671"/>
            <a:chExt cx="9308599" cy="4200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FC7CB0-9826-4537-BF16-DD5640DAE506}"/>
                </a:ext>
              </a:extLst>
            </p:cNvPr>
            <p:cNvSpPr txBox="1"/>
            <p:nvPr/>
          </p:nvSpPr>
          <p:spPr>
            <a:xfrm>
              <a:off x="8336187" y="1187671"/>
              <a:ext cx="20778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(Kohn et al. 2021, Mayer et al. 1995)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67BB0A-2A62-42A3-954E-48B71E17E357}"/>
                </a:ext>
              </a:extLst>
            </p:cNvPr>
            <p:cNvSpPr/>
            <p:nvPr/>
          </p:nvSpPr>
          <p:spPr>
            <a:xfrm>
              <a:off x="5341917" y="2885371"/>
              <a:ext cx="1508166" cy="688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AFFEE1-CFEC-43A4-A5E0-E98ED71B5A34}"/>
                </a:ext>
              </a:extLst>
            </p:cNvPr>
            <p:cNvSpPr/>
            <p:nvPr/>
          </p:nvSpPr>
          <p:spPr>
            <a:xfrm>
              <a:off x="9659917" y="2885371"/>
              <a:ext cx="1508166" cy="688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Outcomes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B57B45-249B-4FBF-B51C-17A431940FE1}"/>
                </a:ext>
              </a:extLst>
            </p:cNvPr>
            <p:cNvSpPr/>
            <p:nvPr/>
          </p:nvSpPr>
          <p:spPr>
            <a:xfrm>
              <a:off x="3712525" y="4699330"/>
              <a:ext cx="1508165" cy="688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Trustor’s propensity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82A446-5A9D-4377-92D8-4427E9CB5C3F}"/>
                </a:ext>
              </a:extLst>
            </p:cNvPr>
            <p:cNvSpPr/>
            <p:nvPr/>
          </p:nvSpPr>
          <p:spPr>
            <a:xfrm>
              <a:off x="6409543" y="1926686"/>
              <a:ext cx="1508165" cy="688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Perceived risk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C0D2E6-1122-4BA6-8B36-582AC20DBFF4}"/>
                </a:ext>
              </a:extLst>
            </p:cNvPr>
            <p:cNvSpPr/>
            <p:nvPr/>
          </p:nvSpPr>
          <p:spPr>
            <a:xfrm>
              <a:off x="7500917" y="2885371"/>
              <a:ext cx="1508165" cy="688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Risk taking in relationship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1467FF-38AB-4EBB-B8F9-44544A6E8A5E}"/>
                </a:ext>
              </a:extLst>
            </p:cNvPr>
            <p:cNvSpPr/>
            <p:nvPr/>
          </p:nvSpPr>
          <p:spPr>
            <a:xfrm>
              <a:off x="1859484" y="2438402"/>
              <a:ext cx="1882238" cy="14870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C116E7E9-F90C-4B0D-98B5-7FBF5702616D}"/>
                </a:ext>
              </a:extLst>
            </p:cNvPr>
            <p:cNvCxnSpPr>
              <a:cxnSpLocks/>
              <a:stCxn id="11" idx="0"/>
              <a:endCxn id="16" idx="1"/>
            </p:cNvCxnSpPr>
            <p:nvPr/>
          </p:nvCxnSpPr>
          <p:spPr bwMode="auto">
            <a:xfrm rot="16200000" flipH="1" flipV="1">
              <a:off x="5988463" y="-1243608"/>
              <a:ext cx="296558" cy="8554516"/>
            </a:xfrm>
            <a:prstGeom prst="bentConnector4">
              <a:avLst>
                <a:gd name="adj1" fmla="val -582859"/>
                <a:gd name="adj2" fmla="val 10267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E204E85-337E-484B-AB68-2ECC785CC3F3}"/>
                </a:ext>
              </a:extLst>
            </p:cNvPr>
            <p:cNvCxnSpPr>
              <a:cxnSpLocks/>
              <a:endCxn id="10" idx="1"/>
            </p:cNvCxnSpPr>
            <p:nvPr/>
          </p:nvCxnSpPr>
          <p:spPr bwMode="auto">
            <a:xfrm>
              <a:off x="3745675" y="3229756"/>
              <a:ext cx="1596242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E98D15-790F-4968-AAFE-4EAB083DAA7E}"/>
                </a:ext>
              </a:extLst>
            </p:cNvPr>
            <p:cNvCxnSpPr>
              <a:stCxn id="10" idx="3"/>
              <a:endCxn id="14" idx="1"/>
            </p:cNvCxnSpPr>
            <p:nvPr/>
          </p:nvCxnSpPr>
          <p:spPr bwMode="auto">
            <a:xfrm>
              <a:off x="6850083" y="3229756"/>
              <a:ext cx="650834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C80C284-95EE-40F2-9D95-D96DF2AC0AFB}"/>
                </a:ext>
              </a:extLst>
            </p:cNvPr>
            <p:cNvCxnSpPr>
              <a:stCxn id="14" idx="3"/>
              <a:endCxn id="11" idx="1"/>
            </p:cNvCxnSpPr>
            <p:nvPr/>
          </p:nvCxnSpPr>
          <p:spPr bwMode="auto">
            <a:xfrm>
              <a:off x="9009082" y="3229756"/>
              <a:ext cx="650835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759DBD3-4F4A-478F-BCFA-E09D9B45FA88}"/>
                </a:ext>
              </a:extLst>
            </p:cNvPr>
            <p:cNvCxnSpPr>
              <a:stCxn id="13" idx="2"/>
            </p:cNvCxnSpPr>
            <p:nvPr/>
          </p:nvCxnSpPr>
          <p:spPr bwMode="auto">
            <a:xfrm flipH="1">
              <a:off x="7163625" y="2615455"/>
              <a:ext cx="1" cy="614298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D1DD3D0-7A2D-4ABB-A54F-6585FFC6F4A2}"/>
                </a:ext>
              </a:extLst>
            </p:cNvPr>
            <p:cNvCxnSpPr>
              <a:stCxn id="12" idx="0"/>
            </p:cNvCxnSpPr>
            <p:nvPr/>
          </p:nvCxnSpPr>
          <p:spPr bwMode="auto">
            <a:xfrm flipH="1" flipV="1">
              <a:off x="4466607" y="3278051"/>
              <a:ext cx="1" cy="1421279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907B90-6C24-420D-A051-3E15EA587BB3}"/>
                </a:ext>
              </a:extLst>
            </p:cNvPr>
            <p:cNvSpPr txBox="1"/>
            <p:nvPr/>
          </p:nvSpPr>
          <p:spPr>
            <a:xfrm>
              <a:off x="1923967" y="2796852"/>
              <a:ext cx="1676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Factors of perceived trustworthiness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011273-18E9-40BD-A9D2-A02B3DE5C91E}"/>
              </a:ext>
            </a:extLst>
          </p:cNvPr>
          <p:cNvSpPr txBox="1"/>
          <p:nvPr/>
        </p:nvSpPr>
        <p:spPr>
          <a:xfrm>
            <a:off x="210150" y="1033128"/>
            <a:ext cx="1177169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Trust: “the willingness of a party to be </a:t>
            </a:r>
            <a:r>
              <a:rPr lang="en-US" sz="1600" b="1" dirty="0"/>
              <a:t>vulnerable to the actions of another </a:t>
            </a:r>
            <a:r>
              <a:rPr lang="en-US" sz="1600" dirty="0"/>
              <a:t>party based on the expectation that the other will perform a particular action important to the trustor, </a:t>
            </a:r>
            <a:r>
              <a:rPr lang="en-US" sz="1600" b="1" dirty="0"/>
              <a:t>irrespective of the ability to monitor or control</a:t>
            </a:r>
            <a:r>
              <a:rPr lang="en-US" sz="1600" dirty="0"/>
              <a:t> that other party.”  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Mayer et al. 1995</a:t>
            </a:r>
          </a:p>
        </p:txBody>
      </p:sp>
      <p:pic>
        <p:nvPicPr>
          <p:cNvPr id="29" name="Picture 28" descr="DSO_final_RBG-01.jpg">
            <a:extLst>
              <a:ext uri="{FF2B5EF4-FFF2-40B4-BE49-F238E27FC236}">
                <a16:creationId xmlns:a16="http://schemas.microsoft.com/office/drawing/2014/main" id="{A3D4B4C2-B48A-4276-A0E2-62BA32F69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A2966B41-39BD-4352-A839-0222B26BF5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34419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A6345-4BC4-4241-8BAE-F042257F5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7F332-6231-4A00-AF63-4736F035B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 model applied to Las Vegas triage (Dr. Menes)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C7CB0-9826-4537-BF16-DD5640DAE506}"/>
              </a:ext>
            </a:extLst>
          </p:cNvPr>
          <p:cNvSpPr txBox="1"/>
          <p:nvPr/>
        </p:nvSpPr>
        <p:spPr>
          <a:xfrm>
            <a:off x="8336187" y="1211034"/>
            <a:ext cx="20778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(Kohn et al. 2021, Mayer et al. 1995)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7BB0A-2A62-42A3-954E-48B71E17E357}"/>
              </a:ext>
            </a:extLst>
          </p:cNvPr>
          <p:cNvSpPr/>
          <p:nvPr/>
        </p:nvSpPr>
        <p:spPr>
          <a:xfrm>
            <a:off x="5341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Trust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FFEE1-CFEC-43A4-A5E0-E98ED71B5A34}"/>
              </a:ext>
            </a:extLst>
          </p:cNvPr>
          <p:cNvSpPr/>
          <p:nvPr/>
        </p:nvSpPr>
        <p:spPr>
          <a:xfrm>
            <a:off x="9659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57B45-249B-4FBF-B51C-17A431940FE1}"/>
              </a:ext>
            </a:extLst>
          </p:cNvPr>
          <p:cNvSpPr/>
          <p:nvPr/>
        </p:nvSpPr>
        <p:spPr>
          <a:xfrm>
            <a:off x="3712525" y="4699330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Menes’ trust propensity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2A446-5A9D-4377-92D8-4427E9CB5C3F}"/>
              </a:ext>
            </a:extLst>
          </p:cNvPr>
          <p:cNvSpPr/>
          <p:nvPr/>
        </p:nvSpPr>
        <p:spPr>
          <a:xfrm>
            <a:off x="6409543" y="1926686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Menes/nurse alignment?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D2E6-1122-4BA6-8B36-582AC20DBFF4}"/>
              </a:ext>
            </a:extLst>
          </p:cNvPr>
          <p:cNvSpPr/>
          <p:nvPr/>
        </p:nvSpPr>
        <p:spPr>
          <a:xfrm>
            <a:off x="7500917" y="2885371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Menes decides to delegate, off-the-loop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BD8EF-B9AA-4E32-A889-41BEE6EDCBE9}"/>
              </a:ext>
            </a:extLst>
          </p:cNvPr>
          <p:cNvSpPr txBox="1"/>
          <p:nvPr/>
        </p:nvSpPr>
        <p:spPr>
          <a:xfrm>
            <a:off x="1970316" y="2597153"/>
            <a:ext cx="1676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Menes’ perception of the nurse’s attributes as decision-maker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467FF-38AB-4EBB-B8F9-44544A6E8A5E}"/>
              </a:ext>
            </a:extLst>
          </p:cNvPr>
          <p:cNvSpPr/>
          <p:nvPr/>
        </p:nvSpPr>
        <p:spPr>
          <a:xfrm>
            <a:off x="1859484" y="2438402"/>
            <a:ext cx="1882238" cy="14870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116E7E9-F90C-4B0D-98B5-7FBF5702616D}"/>
              </a:ext>
            </a:extLst>
          </p:cNvPr>
          <p:cNvCxnSpPr>
            <a:cxnSpLocks/>
            <a:stCxn id="11" idx="0"/>
            <a:endCxn id="16" idx="1"/>
          </p:cNvCxnSpPr>
          <p:nvPr/>
        </p:nvCxnSpPr>
        <p:spPr bwMode="auto">
          <a:xfrm rot="16200000" flipH="1" flipV="1">
            <a:off x="5988463" y="-1243608"/>
            <a:ext cx="296558" cy="8554516"/>
          </a:xfrm>
          <a:prstGeom prst="bentConnector4">
            <a:avLst>
              <a:gd name="adj1" fmla="val -582859"/>
              <a:gd name="adj2" fmla="val 102672"/>
            </a:avLst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204E85-337E-484B-AB68-2ECC785CC3F3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745675" y="3229756"/>
            <a:ext cx="1596242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E98D15-790F-4968-AAFE-4EAB083DAA7E}"/>
              </a:ext>
            </a:extLst>
          </p:cNvPr>
          <p:cNvCxnSpPr>
            <a:stCxn id="10" idx="3"/>
            <a:endCxn id="14" idx="1"/>
          </p:cNvCxnSpPr>
          <p:nvPr/>
        </p:nvCxnSpPr>
        <p:spPr bwMode="auto">
          <a:xfrm>
            <a:off x="6850083" y="3229756"/>
            <a:ext cx="650834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80C284-95EE-40F2-9D95-D96DF2AC0AFB}"/>
              </a:ext>
            </a:extLst>
          </p:cNvPr>
          <p:cNvCxnSpPr>
            <a:stCxn id="14" idx="3"/>
            <a:endCxn id="11" idx="1"/>
          </p:cNvCxnSpPr>
          <p:nvPr/>
        </p:nvCxnSpPr>
        <p:spPr bwMode="auto">
          <a:xfrm>
            <a:off x="9009082" y="3229756"/>
            <a:ext cx="65083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59DBD3-4F4A-478F-BCFA-E09D9B45FA88}"/>
              </a:ext>
            </a:extLst>
          </p:cNvPr>
          <p:cNvCxnSpPr>
            <a:stCxn id="13" idx="2"/>
          </p:cNvCxnSpPr>
          <p:nvPr/>
        </p:nvCxnSpPr>
        <p:spPr bwMode="auto">
          <a:xfrm flipH="1">
            <a:off x="7163625" y="2615455"/>
            <a:ext cx="1" cy="61429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1DD3D0-7A2D-4ABB-A54F-6585FFC6F4A2}"/>
              </a:ext>
            </a:extLst>
          </p:cNvPr>
          <p:cNvCxnSpPr>
            <a:stCxn id="12" idx="0"/>
          </p:cNvCxnSpPr>
          <p:nvPr/>
        </p:nvCxnSpPr>
        <p:spPr bwMode="auto">
          <a:xfrm flipH="1" flipV="1">
            <a:off x="4466607" y="3278051"/>
            <a:ext cx="1" cy="1421279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 descr="DSO_final_RBG-01.jpg">
            <a:extLst>
              <a:ext uri="{FF2B5EF4-FFF2-40B4-BE49-F238E27FC236}">
                <a16:creationId xmlns:a16="http://schemas.microsoft.com/office/drawing/2014/main" id="{33ED8B9D-05AA-4778-97A5-BE31E09D0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7A858ADF-8246-480D-9725-63D3DE221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9130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286FC0-FEF5-4735-8C7B-E006B4FDF4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8" y="1030159"/>
            <a:ext cx="7449408" cy="4144724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114518-E376-4FAA-8A92-4B25AF642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SOTA: Self-driving cars use hard-coded risk scores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374A2-79BD-4393-BFFC-B4D568163B6E}"/>
              </a:ext>
            </a:extLst>
          </p:cNvPr>
          <p:cNvSpPr txBox="1"/>
          <p:nvPr/>
        </p:nvSpPr>
        <p:spPr>
          <a:xfrm rot="16200000">
            <a:off x="9542251" y="2875314"/>
            <a:ext cx="43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https://archive.triblive.com/business/technology/pittsburghs-edge-case-research-can-simulate-self-driving-car-nightmare-scenario/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5B53BB-B6B9-4C38-880E-B8901A78E1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E0FCC2-8B30-4707-9949-584D3A4FD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91963"/>
              </p:ext>
            </p:extLst>
          </p:nvPr>
        </p:nvGraphicFramePr>
        <p:xfrm>
          <a:off x="387449" y="1070264"/>
          <a:ext cx="3521924" cy="1139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635">
                  <a:extLst>
                    <a:ext uri="{9D8B030D-6E8A-4147-A177-3AD203B41FA5}">
                      <a16:colId xmlns:a16="http://schemas.microsoft.com/office/drawing/2014/main" val="849162114"/>
                    </a:ext>
                  </a:extLst>
                </a:gridCol>
                <a:gridCol w="1998289">
                  <a:extLst>
                    <a:ext uri="{9D8B030D-6E8A-4147-A177-3AD203B41FA5}">
                      <a16:colId xmlns:a16="http://schemas.microsoft.com/office/drawing/2014/main" val="669187464"/>
                    </a:ext>
                  </a:extLst>
                </a:gridCol>
              </a:tblGrid>
              <a:tr h="2482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Risk magnitude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82461"/>
                  </a:ext>
                </a:extLst>
              </a:tr>
              <a:tr h="284062">
                <a:tc>
                  <a:txBody>
                    <a:bodyPr/>
                    <a:lstStyle/>
                    <a:p>
                      <a:r>
                        <a:rPr lang="en-US" sz="1200" dirty="0"/>
                        <a:t>Sideswipe 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934358"/>
                  </a:ext>
                </a:extLst>
              </a:tr>
              <a:tr h="272495">
                <a:tc>
                  <a:txBody>
                    <a:bodyPr/>
                    <a:lstStyle/>
                    <a:p>
                      <a:r>
                        <a:rPr lang="en-US" sz="1200" dirty="0"/>
                        <a:t>Head-on car crash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53803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r>
                        <a:rPr lang="en-US" sz="1200" dirty="0"/>
                        <a:t>Hit pedestrian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507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8EB83D-278D-4EBD-9372-778C7A888DB2}"/>
              </a:ext>
            </a:extLst>
          </p:cNvPr>
          <p:cNvSpPr txBox="1"/>
          <p:nvPr/>
        </p:nvSpPr>
        <p:spPr>
          <a:xfrm>
            <a:off x="387449" y="2310219"/>
            <a:ext cx="327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Nelson, Gabe. Self-driving cars make ethical choices.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Automotive News.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[Online] July 13, 2015. https://www.autonews.com/article/20150713/OEM06/307139936/self-driving-cars-make-ethical-choices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CD98CD-5CB1-4381-BCC3-BE84E28C5D6B}"/>
              </a:ext>
            </a:extLst>
          </p:cNvPr>
          <p:cNvSpPr txBox="1">
            <a:spLocks/>
          </p:cNvSpPr>
          <p:nvPr/>
        </p:nvSpPr>
        <p:spPr bwMode="auto">
          <a:xfrm>
            <a:off x="323336" y="5166952"/>
            <a:ext cx="11296549" cy="14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Design aspects ITM seeks to avoid:</a:t>
            </a:r>
          </a:p>
          <a:p>
            <a:pPr marL="173038" indent="-173038"/>
            <a:r>
              <a:rPr lang="en-US" dirty="0"/>
              <a:t>Requiring policy &amp; developer consensus at training time to choose the risk values</a:t>
            </a:r>
          </a:p>
          <a:p>
            <a:pPr marL="173038" indent="-173038"/>
            <a:r>
              <a:rPr lang="en-US" dirty="0"/>
              <a:t>Baking in risk values into the training process and resulting algorithm</a:t>
            </a:r>
          </a:p>
          <a:p>
            <a:pPr marL="173038" indent="-173038"/>
            <a:r>
              <a:rPr lang="en-US" dirty="0"/>
              <a:t>Inability to adapt to changes in desired behavior or situational guidance</a:t>
            </a:r>
          </a:p>
        </p:txBody>
      </p:sp>
      <p:pic>
        <p:nvPicPr>
          <p:cNvPr id="12" name="Picture 11" descr="DSO_final_RBG-01.jpg">
            <a:extLst>
              <a:ext uri="{FF2B5EF4-FFF2-40B4-BE49-F238E27FC236}">
                <a16:creationId xmlns:a16="http://schemas.microsoft.com/office/drawing/2014/main" id="{A266EA4A-DC02-4CF6-8EB7-0A384DAEE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151C95D-5E1C-48D9-AE1B-C336A1E2F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313464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6CDD3-EC24-41DE-A905-F2C282C57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19A6C1-BA73-42B3-B43E-A25D26EDD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 model applied to self-driving car scenario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AF713-59DD-4EA7-91FC-1CE966E8B460}"/>
              </a:ext>
            </a:extLst>
          </p:cNvPr>
          <p:cNvSpPr txBox="1"/>
          <p:nvPr/>
        </p:nvSpPr>
        <p:spPr>
          <a:xfrm>
            <a:off x="8336187" y="1223374"/>
            <a:ext cx="20778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(Kohn et al. 2021, Mayer et al. 1995)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32D2E4-CEAF-4709-A055-B7BF595DD01A}"/>
              </a:ext>
            </a:extLst>
          </p:cNvPr>
          <p:cNvSpPr/>
          <p:nvPr/>
        </p:nvSpPr>
        <p:spPr>
          <a:xfrm>
            <a:off x="5341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Trust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13340-FFC7-4819-B43A-E3F81C6D1B05}"/>
              </a:ext>
            </a:extLst>
          </p:cNvPr>
          <p:cNvSpPr/>
          <p:nvPr/>
        </p:nvSpPr>
        <p:spPr>
          <a:xfrm>
            <a:off x="9659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7AB1A-7EE6-4567-A5CB-164A560D5052}"/>
              </a:ext>
            </a:extLst>
          </p:cNvPr>
          <p:cNvSpPr/>
          <p:nvPr/>
        </p:nvSpPr>
        <p:spPr>
          <a:xfrm>
            <a:off x="3712525" y="4699330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Drivers’ trust propensity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1B2CC-2DE8-446C-A446-66E8A246D2C2}"/>
              </a:ext>
            </a:extLst>
          </p:cNvPr>
          <p:cNvSpPr/>
          <p:nvPr/>
        </p:nvSpPr>
        <p:spPr>
          <a:xfrm>
            <a:off x="6409543" y="1926686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Unknown driver/car alignment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D479D-C79F-4AA5-BD21-2AC36907D295}"/>
              </a:ext>
            </a:extLst>
          </p:cNvPr>
          <p:cNvSpPr/>
          <p:nvPr/>
        </p:nvSpPr>
        <p:spPr>
          <a:xfrm>
            <a:off x="7500917" y="2885371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Unknown risk taking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AD87F-5CCF-4866-8901-42861708620F}"/>
              </a:ext>
            </a:extLst>
          </p:cNvPr>
          <p:cNvSpPr txBox="1"/>
          <p:nvPr/>
        </p:nvSpPr>
        <p:spPr>
          <a:xfrm>
            <a:off x="1983059" y="2583101"/>
            <a:ext cx="1676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 ability to characterize self-driving car decision-maker attributes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4AEE7-0B5C-449B-8BF4-FEF53B1B0D0D}"/>
              </a:ext>
            </a:extLst>
          </p:cNvPr>
          <p:cNvSpPr/>
          <p:nvPr/>
        </p:nvSpPr>
        <p:spPr>
          <a:xfrm>
            <a:off x="1859484" y="2438402"/>
            <a:ext cx="1882238" cy="14870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B5BE079-B5D8-43EA-82F1-BC14AB142454}"/>
              </a:ext>
            </a:extLst>
          </p:cNvPr>
          <p:cNvCxnSpPr>
            <a:cxnSpLocks/>
            <a:stCxn id="9" idx="0"/>
            <a:endCxn id="14" idx="1"/>
          </p:cNvCxnSpPr>
          <p:nvPr/>
        </p:nvCxnSpPr>
        <p:spPr bwMode="auto">
          <a:xfrm rot="16200000" flipH="1" flipV="1">
            <a:off x="5988463" y="-1243608"/>
            <a:ext cx="296558" cy="8554516"/>
          </a:xfrm>
          <a:prstGeom prst="bentConnector4">
            <a:avLst>
              <a:gd name="adj1" fmla="val -582859"/>
              <a:gd name="adj2" fmla="val 102672"/>
            </a:avLst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4B28B8-36AC-4EC3-BA5F-127FC5D1FCA9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3745675" y="3229756"/>
            <a:ext cx="1596242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8247EA-5D7F-42EE-9C06-3BD33F66B9FC}"/>
              </a:ext>
            </a:extLst>
          </p:cNvPr>
          <p:cNvCxnSpPr>
            <a:stCxn id="8" idx="3"/>
            <a:endCxn id="12" idx="1"/>
          </p:cNvCxnSpPr>
          <p:nvPr/>
        </p:nvCxnSpPr>
        <p:spPr bwMode="auto">
          <a:xfrm>
            <a:off x="6850083" y="3229756"/>
            <a:ext cx="650834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B82C6E-CA3F-4F87-AB72-9F3AE5817FE2}"/>
              </a:ext>
            </a:extLst>
          </p:cNvPr>
          <p:cNvCxnSpPr>
            <a:stCxn id="12" idx="3"/>
            <a:endCxn id="9" idx="1"/>
          </p:cNvCxnSpPr>
          <p:nvPr/>
        </p:nvCxnSpPr>
        <p:spPr bwMode="auto">
          <a:xfrm>
            <a:off x="9009082" y="3229756"/>
            <a:ext cx="65083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D78F50-57A7-4B19-910A-C6D1342ECAF7}"/>
              </a:ext>
            </a:extLst>
          </p:cNvPr>
          <p:cNvCxnSpPr>
            <a:stCxn id="11" idx="2"/>
          </p:cNvCxnSpPr>
          <p:nvPr/>
        </p:nvCxnSpPr>
        <p:spPr bwMode="auto">
          <a:xfrm flipH="1">
            <a:off x="7163625" y="2615455"/>
            <a:ext cx="1" cy="61429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0C8EDD-20A3-414D-80D7-CA77FE6A1654}"/>
              </a:ext>
            </a:extLst>
          </p:cNvPr>
          <p:cNvCxnSpPr>
            <a:stCxn id="10" idx="0"/>
          </p:cNvCxnSpPr>
          <p:nvPr/>
        </p:nvCxnSpPr>
        <p:spPr bwMode="auto">
          <a:xfrm flipH="1" flipV="1">
            <a:off x="4466607" y="3278051"/>
            <a:ext cx="1" cy="1421279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22" descr="DSO_final_RBG-01.jpg">
            <a:extLst>
              <a:ext uri="{FF2B5EF4-FFF2-40B4-BE49-F238E27FC236}">
                <a16:creationId xmlns:a16="http://schemas.microsoft.com/office/drawing/2014/main" id="{52D4E3F6-2441-435F-8047-055E55B44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97DFBAC2-FBA6-426E-95CE-FCA84311C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162631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A6345-4BC4-4241-8BAE-F042257F5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7F332-6231-4A00-AF63-4736F035B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171" y="151418"/>
            <a:ext cx="8833008" cy="612648"/>
          </a:xfrm>
        </p:spPr>
        <p:txBody>
          <a:bodyPr>
            <a:normAutofit fontScale="90000"/>
          </a:bodyPr>
          <a:lstStyle/>
          <a:p>
            <a:r>
              <a:rPr lang="en-US" dirty="0"/>
              <a:t>ITM – characterization and alignment of algorithmic decision-makers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C7CB0-9826-4537-BF16-DD5640DAE506}"/>
              </a:ext>
            </a:extLst>
          </p:cNvPr>
          <p:cNvSpPr txBox="1"/>
          <p:nvPr/>
        </p:nvSpPr>
        <p:spPr>
          <a:xfrm>
            <a:off x="8336187" y="1211034"/>
            <a:ext cx="20778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(Kohn et al. 2021, Mayer et al. 1995)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7BB0A-2A62-42A3-954E-48B71E17E357}"/>
              </a:ext>
            </a:extLst>
          </p:cNvPr>
          <p:cNvSpPr/>
          <p:nvPr/>
        </p:nvSpPr>
        <p:spPr>
          <a:xfrm>
            <a:off x="5341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Trust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FFEE1-CFEC-43A4-A5E0-E98ED71B5A34}"/>
              </a:ext>
            </a:extLst>
          </p:cNvPr>
          <p:cNvSpPr/>
          <p:nvPr/>
        </p:nvSpPr>
        <p:spPr>
          <a:xfrm>
            <a:off x="9659917" y="2885371"/>
            <a:ext cx="1508166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57B45-249B-4FBF-B51C-17A431940FE1}"/>
              </a:ext>
            </a:extLst>
          </p:cNvPr>
          <p:cNvSpPr/>
          <p:nvPr/>
        </p:nvSpPr>
        <p:spPr>
          <a:xfrm>
            <a:off x="3712525" y="4699330"/>
            <a:ext cx="1508165" cy="688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Existing trust measures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2A446-5A9D-4377-92D8-4427E9CB5C3F}"/>
              </a:ext>
            </a:extLst>
          </p:cNvPr>
          <p:cNvSpPr/>
          <p:nvPr/>
        </p:nvSpPr>
        <p:spPr>
          <a:xfrm>
            <a:off x="6409543" y="1926686"/>
            <a:ext cx="1508165" cy="688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Decision-maker alignment score (TA1)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D2E6-1122-4BA6-8B36-582AC20DBFF4}"/>
              </a:ext>
            </a:extLst>
          </p:cNvPr>
          <p:cNvSpPr/>
          <p:nvPr/>
        </p:nvSpPr>
        <p:spPr>
          <a:xfrm>
            <a:off x="7500917" y="2885371"/>
            <a:ext cx="1508165" cy="688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Aligned algorithmic decision-maker (TA2)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467FF-38AB-4EBB-B8F9-44544A6E8A5E}"/>
              </a:ext>
            </a:extLst>
          </p:cNvPr>
          <p:cNvSpPr/>
          <p:nvPr/>
        </p:nvSpPr>
        <p:spPr>
          <a:xfrm>
            <a:off x="1859484" y="2438402"/>
            <a:ext cx="1882238" cy="148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116E7E9-F90C-4B0D-98B5-7FBF5702616D}"/>
              </a:ext>
            </a:extLst>
          </p:cNvPr>
          <p:cNvCxnSpPr>
            <a:cxnSpLocks/>
            <a:stCxn id="11" idx="0"/>
            <a:endCxn id="16" idx="1"/>
          </p:cNvCxnSpPr>
          <p:nvPr/>
        </p:nvCxnSpPr>
        <p:spPr bwMode="auto">
          <a:xfrm rot="16200000" flipH="1" flipV="1">
            <a:off x="5988463" y="-1243608"/>
            <a:ext cx="296558" cy="8554516"/>
          </a:xfrm>
          <a:prstGeom prst="bentConnector4">
            <a:avLst>
              <a:gd name="adj1" fmla="val -582859"/>
              <a:gd name="adj2" fmla="val 102672"/>
            </a:avLst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204E85-337E-484B-AB68-2ECC785CC3F3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745675" y="3229756"/>
            <a:ext cx="1596242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E98D15-790F-4968-AAFE-4EAB083DAA7E}"/>
              </a:ext>
            </a:extLst>
          </p:cNvPr>
          <p:cNvCxnSpPr>
            <a:stCxn id="10" idx="3"/>
            <a:endCxn id="14" idx="1"/>
          </p:cNvCxnSpPr>
          <p:nvPr/>
        </p:nvCxnSpPr>
        <p:spPr bwMode="auto">
          <a:xfrm>
            <a:off x="6850083" y="3229756"/>
            <a:ext cx="650834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80C284-95EE-40F2-9D95-D96DF2AC0AFB}"/>
              </a:ext>
            </a:extLst>
          </p:cNvPr>
          <p:cNvCxnSpPr>
            <a:stCxn id="14" idx="3"/>
            <a:endCxn id="11" idx="1"/>
          </p:cNvCxnSpPr>
          <p:nvPr/>
        </p:nvCxnSpPr>
        <p:spPr bwMode="auto">
          <a:xfrm>
            <a:off x="9009082" y="3229756"/>
            <a:ext cx="65083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59DBD3-4F4A-478F-BCFA-E09D9B45FA88}"/>
              </a:ext>
            </a:extLst>
          </p:cNvPr>
          <p:cNvCxnSpPr>
            <a:stCxn id="13" idx="2"/>
          </p:cNvCxnSpPr>
          <p:nvPr/>
        </p:nvCxnSpPr>
        <p:spPr bwMode="auto">
          <a:xfrm flipH="1">
            <a:off x="7163625" y="2615455"/>
            <a:ext cx="1" cy="61429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1DD3D0-7A2D-4ABB-A54F-6585FFC6F4A2}"/>
              </a:ext>
            </a:extLst>
          </p:cNvPr>
          <p:cNvCxnSpPr>
            <a:stCxn id="12" idx="0"/>
          </p:cNvCxnSpPr>
          <p:nvPr/>
        </p:nvCxnSpPr>
        <p:spPr bwMode="auto">
          <a:xfrm flipH="1" flipV="1">
            <a:off x="4466607" y="3278051"/>
            <a:ext cx="1" cy="1421279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2BD8EF-B9AA-4E32-A889-41BEE6EDCBE9}"/>
              </a:ext>
            </a:extLst>
          </p:cNvPr>
          <p:cNvSpPr txBox="1"/>
          <p:nvPr/>
        </p:nvSpPr>
        <p:spPr>
          <a:xfrm>
            <a:off x="1980752" y="2921949"/>
            <a:ext cx="1676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Decision-maker characterization (TA1)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83F84-73F4-42ED-A781-07188A7D6AF4}"/>
              </a:ext>
            </a:extLst>
          </p:cNvPr>
          <p:cNvSpPr txBox="1"/>
          <p:nvPr/>
        </p:nvSpPr>
        <p:spPr>
          <a:xfrm>
            <a:off x="248059" y="4502253"/>
            <a:ext cx="325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Evaluation techniques to </a:t>
            </a:r>
            <a:r>
              <a:rPr lang="en-US" b="1" dirty="0"/>
              <a:t>characterize algorithmic decision-makers </a:t>
            </a:r>
            <a:r>
              <a:rPr lang="en-US" dirty="0"/>
              <a:t>in difficult domains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A7705-493B-441B-9CE4-C7A694CA8AA7}"/>
              </a:ext>
            </a:extLst>
          </p:cNvPr>
          <p:cNvSpPr/>
          <p:nvPr/>
        </p:nvSpPr>
        <p:spPr>
          <a:xfrm>
            <a:off x="2382889" y="1455075"/>
            <a:ext cx="4167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Algorithmic decision-maker </a:t>
            </a:r>
            <a:r>
              <a:rPr lang="en-US" b="1" dirty="0"/>
              <a:t>measures predictive of end-user trust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5B3F5-B2CD-4A02-9036-ADE0C16CF7BC}"/>
              </a:ext>
            </a:extLst>
          </p:cNvPr>
          <p:cNvSpPr/>
          <p:nvPr/>
        </p:nvSpPr>
        <p:spPr>
          <a:xfrm>
            <a:off x="7246256" y="4077201"/>
            <a:ext cx="4443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Trusted</a:t>
            </a:r>
            <a:r>
              <a:rPr lang="en-US" dirty="0"/>
              <a:t> algorithmic decision-makers </a:t>
            </a:r>
            <a:r>
              <a:rPr lang="en-US" b="1" dirty="0"/>
              <a:t>adaptable </a:t>
            </a:r>
            <a:r>
              <a:rPr lang="en-US" dirty="0"/>
              <a:t>to key human decision-makers for scenarios where there is no right answer</a:t>
            </a:r>
          </a:p>
          <a:p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D6B4B2-44CD-4FC5-9821-BF2D660D553D}"/>
              </a:ext>
            </a:extLst>
          </p:cNvPr>
          <p:cNvCxnSpPr/>
          <p:nvPr/>
        </p:nvCxnSpPr>
        <p:spPr bwMode="auto">
          <a:xfrm flipV="1">
            <a:off x="2503148" y="3988690"/>
            <a:ext cx="0" cy="474911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D08F77-A43B-4F27-840C-684E1EBA2321}"/>
              </a:ext>
            </a:extLst>
          </p:cNvPr>
          <p:cNvCxnSpPr/>
          <p:nvPr/>
        </p:nvCxnSpPr>
        <p:spPr bwMode="auto">
          <a:xfrm flipH="1">
            <a:off x="3503347" y="2115236"/>
            <a:ext cx="209178" cy="267076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BDAE85-F895-4BA1-92A0-5819E2B93C14}"/>
              </a:ext>
            </a:extLst>
          </p:cNvPr>
          <p:cNvCxnSpPr>
            <a:cxnSpLocks/>
          </p:cNvCxnSpPr>
          <p:nvPr/>
        </p:nvCxnSpPr>
        <p:spPr bwMode="auto">
          <a:xfrm>
            <a:off x="5651653" y="2067829"/>
            <a:ext cx="649995" cy="203241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E040F2-6518-48AC-9DDE-84C4B8C7A808}"/>
              </a:ext>
            </a:extLst>
          </p:cNvPr>
          <p:cNvCxnSpPr/>
          <p:nvPr/>
        </p:nvCxnSpPr>
        <p:spPr bwMode="auto">
          <a:xfrm flipV="1">
            <a:off x="8254999" y="3670816"/>
            <a:ext cx="0" cy="474911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 descr="DSO_final_RBG-01.jpg">
            <a:extLst>
              <a:ext uri="{FF2B5EF4-FFF2-40B4-BE49-F238E27FC236}">
                <a16:creationId xmlns:a16="http://schemas.microsoft.com/office/drawing/2014/main" id="{C5A8487E-4C19-43D9-8DD0-3B8391F9E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0D14D802-7CA6-4331-B893-2B15FB1E6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4843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CEBDB2-58EB-4470-9B20-87E796A3999F}"/>
              </a:ext>
            </a:extLst>
          </p:cNvPr>
          <p:cNvSpPr/>
          <p:nvPr/>
        </p:nvSpPr>
        <p:spPr>
          <a:xfrm>
            <a:off x="1176012" y="1010264"/>
            <a:ext cx="5112681" cy="28147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3C9315-B949-4C88-A3DF-1C2764411F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16"/>
          <a:stretch/>
        </p:blipFill>
        <p:spPr>
          <a:xfrm>
            <a:off x="1176012" y="1184670"/>
            <a:ext cx="5112681" cy="246594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887E42-0E44-41FD-AC27-1AFA16E35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Inspiration: Distributional measures for evaluating medical image segmentation where there is no ground truth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FABF1-3095-49BC-8734-A4F3C74AA95C}"/>
              </a:ext>
            </a:extLst>
          </p:cNvPr>
          <p:cNvSpPr/>
          <p:nvPr/>
        </p:nvSpPr>
        <p:spPr>
          <a:xfrm>
            <a:off x="6402993" y="3902257"/>
            <a:ext cx="4354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Multimodal Brain Tumor Image Segmentation Benchmark (BRATS).   </a:t>
            </a:r>
          </a:p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Menze, Bjoern H., et al. 10, : IEEE Transactions on Medical Imaging, 2015, Vol. 34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9DB7CE-ED66-4463-9BED-01FA0B15162E}"/>
              </a:ext>
            </a:extLst>
          </p:cNvPr>
          <p:cNvGrpSpPr/>
          <p:nvPr/>
        </p:nvGrpSpPr>
        <p:grpSpPr>
          <a:xfrm>
            <a:off x="1249940" y="3877925"/>
            <a:ext cx="2911094" cy="626475"/>
            <a:chOff x="9053945" y="2033552"/>
            <a:chExt cx="2911094" cy="62647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351B5F-C09E-479D-AB64-82693F141F27}"/>
                </a:ext>
              </a:extLst>
            </p:cNvPr>
            <p:cNvCxnSpPr/>
            <p:nvPr/>
          </p:nvCxnSpPr>
          <p:spPr bwMode="auto">
            <a:xfrm>
              <a:off x="9053945" y="2202873"/>
              <a:ext cx="311728" cy="0"/>
            </a:xfrm>
            <a:prstGeom prst="line">
              <a:avLst/>
            </a:prstGeom>
            <a:noFill/>
            <a:ln w="57150">
              <a:solidFill>
                <a:srgbClr val="4AA9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C649F9-9230-460D-8AED-AEE2F3CD9938}"/>
                </a:ext>
              </a:extLst>
            </p:cNvPr>
            <p:cNvCxnSpPr/>
            <p:nvPr/>
          </p:nvCxnSpPr>
          <p:spPr bwMode="auto">
            <a:xfrm>
              <a:off x="9053945" y="2521528"/>
              <a:ext cx="311728" cy="0"/>
            </a:xfrm>
            <a:prstGeom prst="line">
              <a:avLst/>
            </a:prstGeom>
            <a:noFill/>
            <a:ln w="57150">
              <a:solidFill>
                <a:srgbClr val="AD2F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091A5B-B2EC-42E1-9879-FAF1F2C884AB}"/>
                </a:ext>
              </a:extLst>
            </p:cNvPr>
            <p:cNvSpPr txBox="1"/>
            <p:nvPr/>
          </p:nvSpPr>
          <p:spPr>
            <a:xfrm>
              <a:off x="9365673" y="2033552"/>
              <a:ext cx="2599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Radiologist segmentation (multiple)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24B53C-8B97-491F-9E9C-E1456C5D9D44}"/>
                </a:ext>
              </a:extLst>
            </p:cNvPr>
            <p:cNvSpPr txBox="1"/>
            <p:nvPr/>
          </p:nvSpPr>
          <p:spPr>
            <a:xfrm>
              <a:off x="9365673" y="2383028"/>
              <a:ext cx="2425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Fused (consensus) segmentation</a:t>
              </a: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15185EB-557C-4369-BC77-EECD07931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AF382-7DDD-4A12-A0E3-3C205C05484C}"/>
              </a:ext>
            </a:extLst>
          </p:cNvPr>
          <p:cNvSpPr txBox="1"/>
          <p:nvPr/>
        </p:nvSpPr>
        <p:spPr>
          <a:xfrm>
            <a:off x="508001" y="4783886"/>
            <a:ext cx="111759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between blue and purple contours illustrates a significant amount of radiologist disagreement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Distributional measures assess whether an algorithm boundary lies within the distribution of boundaries drawn by radiologists</a:t>
            </a:r>
          </a:p>
          <a:p>
            <a:endParaRPr lang="en-US" sz="1000" dirty="0"/>
          </a:p>
          <a:p>
            <a:pPr marL="509588" lvl="1" indent="-220663">
              <a:buFont typeface="Arial" panose="020B0604020202020204" pitchFamily="34" charset="0"/>
              <a:buChar char="•"/>
            </a:pPr>
            <a:r>
              <a:rPr lang="en-US" dirty="0"/>
              <a:t>If an algorithm’s boundary is within the distribution of radiologist boundaries over many trials, the algorithm is considered to have comparable performance to a radiologist</a:t>
            </a:r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AD4FF2A5-57EC-4A46-B033-5CFFCDA60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8"/>
          <a:stretch/>
        </p:blipFill>
        <p:spPr bwMode="auto">
          <a:xfrm>
            <a:off x="6402993" y="1010264"/>
            <a:ext cx="4354397" cy="281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SO_final_RBG-01.jpg">
            <a:extLst>
              <a:ext uri="{FF2B5EF4-FFF2-40B4-BE49-F238E27FC236}">
                <a16:creationId xmlns:a16="http://schemas.microsoft.com/office/drawing/2014/main" id="{0DD12E51-240E-4A8B-ACF1-0746A11D7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178" y="69043"/>
            <a:ext cx="1185821" cy="695023"/>
          </a:xfrm>
          <a:prstGeom prst="rect">
            <a:avLst/>
          </a:prstGeom>
        </p:spPr>
      </p:pic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46961C35-D98A-4F63-B0D2-300EE70A3E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422493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Updated_DARPA_Template_20190102_1237.pptx" id="{73648ED9-5A49-4BD0-BC42-DE32C2E6CF09}" vid="{D0B459EC-B9B7-4546-9243-8AF0A3298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17349</TotalTime>
  <Words>4243</Words>
  <Application>Microsoft Office PowerPoint</Application>
  <PresentationFormat>Widescreen</PresentationFormat>
  <Paragraphs>656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Office Theme</vt:lpstr>
      <vt:lpstr>In The Moment (ITM)</vt:lpstr>
      <vt:lpstr>ITM objective</vt:lpstr>
      <vt:lpstr>Triage for Las Vegas mass casualty shooting</vt:lpstr>
      <vt:lpstr>Trust model</vt:lpstr>
      <vt:lpstr>Trust model applied to Las Vegas triage (Dr. Menes)</vt:lpstr>
      <vt:lpstr>SOTA: Self-driving cars use hard-coded risk scores</vt:lpstr>
      <vt:lpstr>Trust model applied to self-driving car scenario</vt:lpstr>
      <vt:lpstr>ITM – characterization and alignment of algorithmic decision-makers</vt:lpstr>
      <vt:lpstr>Inspiration: Distributional measures for evaluating medical image segmentation where there is no ground truth</vt:lpstr>
      <vt:lpstr>Notional decision maker characterization framework</vt:lpstr>
      <vt:lpstr>TA1: Decision-maker characterization</vt:lpstr>
      <vt:lpstr>Notional alignment approach for an algorithmic decision maker</vt:lpstr>
      <vt:lpstr>TA2: Human-aligned algorithmic decision-makers</vt:lpstr>
      <vt:lpstr>Difficult decision-making domains</vt:lpstr>
      <vt:lpstr>Evaluation domains for ITM</vt:lpstr>
      <vt:lpstr>ITM evaluation – characterization, alignment and trust </vt:lpstr>
      <vt:lpstr>Preliminary behavioral evaluation measure</vt:lpstr>
      <vt:lpstr>Preliminary self-report evaluation measure</vt:lpstr>
      <vt:lpstr>Preliminary algorithm measure evaluation</vt:lpstr>
      <vt:lpstr>Preliminary metrics &amp; goals</vt:lpstr>
      <vt:lpstr>TA3: Evaluation</vt:lpstr>
      <vt:lpstr>TA4: Policy and practice integration</vt:lpstr>
      <vt:lpstr>ITM Technical Areas</vt:lpstr>
      <vt:lpstr>TA interactions</vt:lpstr>
      <vt:lpstr>Schedule</vt:lpstr>
      <vt:lpstr>Key common proposal elements</vt:lpstr>
      <vt:lpstr>Key capabilities ITM will produce</vt:lpstr>
      <vt:lpstr>Questions?</vt:lpstr>
      <vt:lpstr>PowerPoint Presentation</vt:lpstr>
      <vt:lpstr>Out of scope research</vt:lpstr>
      <vt:lpstr>Nurse triage accuracy</vt:lpstr>
      <vt:lpstr>Preliminary self-report evaluation measure</vt:lpstr>
    </vt:vector>
  </TitlesOfParts>
  <Company>DARPA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Turek, Matthew</dc:creator>
  <cp:lastModifiedBy>Turek, Matthew</cp:lastModifiedBy>
  <cp:revision>585</cp:revision>
  <cp:lastPrinted>2021-08-05T21:28:01Z</cp:lastPrinted>
  <dcterms:created xsi:type="dcterms:W3CDTF">2021-07-26T18:51:16Z</dcterms:created>
  <dcterms:modified xsi:type="dcterms:W3CDTF">2022-03-18T11:00:08Z</dcterms:modified>
</cp:coreProperties>
</file>